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3594" y="15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6BBF48-7E9A-9C69-F050-59B54D181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38CB0D5-117D-388F-319B-D60737483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508A96C-272B-F99B-C757-9E33BC2B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7CEA353-2615-2FE1-31F4-78246162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2E06C36-EDAD-0245-531B-11CDF64A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841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467A59-D95F-5223-FAC3-36A794C6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053AFF0-3C3E-E35F-AF85-6BC129560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7D507A-1D1D-33B1-3856-B9A0D89D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C961A4-1E13-AF99-7FD6-A14382A93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DED68A7-0151-CFDA-12BE-098DBCF6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297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0D2550BC-463A-BE31-42B2-9ED5EE6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CFB253D-F9CB-9A0D-0244-3FAE8A47D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3D1E27F-53F5-EA33-6533-84F8726B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B440EB2-07E7-5165-B8C1-D94224C1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C143E12-3F89-FDE7-89EC-199C51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84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125D6A6-E12C-4DB9-A906-E5194C04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936BFAD-35B8-4552-5C0C-09B62E7E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2018AF8-B079-8391-74BC-346C7F369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085C424-EB67-FE50-897F-EEBAD19D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58DA40F-C3BA-2509-C77C-913D7641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942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6F1BF3-D126-DBB8-637F-95855F11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25647A1-A6B0-CEA2-AC27-9B2D521B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74CEEDC-A0BB-653E-5D39-3A60D145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3AA3FC9-69C0-EE65-0488-43024DC8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DE79B8-E4AD-F83D-1E55-A7847741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75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246571-2B63-4374-01B9-D5C4D6C9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17128AD-A46E-3A38-A348-4969F9EFD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3C22146-B8E2-B777-57B0-D53B5C15A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2F70FA2-A23E-6AFB-6BD6-623D50737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690758A-66CD-99F6-06FD-035537B3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209D4E1-3C00-3786-7BCB-1EF7D697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652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8BEF6C-B5FA-7CED-C034-9F434974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4A422C9-533E-DFC1-C9BA-A54F372CB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3845064-E91A-DD89-D603-597AED983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9F7AAFE-9EA1-51C3-108B-2BF808E8B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0367C256-6A69-4B1F-DBCB-0927E0ED9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6F68D2F5-D2D2-F4DA-973C-6E3979FAA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5F62148-74D8-3172-B9C7-EE9B63B3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48030294-70D1-FB16-3B9A-B7799134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84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F556871-8A7D-AE74-269E-A7DB4C93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CDF7B7F-B022-DA9F-8740-F88E7282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D41CB1E-D7F8-19DA-BECC-C968444F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0F52077-F1DC-8FA5-E7F6-2A23D3D1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185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A2E6668-3C70-5FB2-5EAA-A5F86772A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0D61489-9D47-E7B9-A95E-795F0637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9FF3B59-A1D4-C98A-6628-6A78E7E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283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7E9DD8-03F6-3979-E456-997C77AD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C368F14-D6F8-2BA6-2D98-AC67D8742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AE0ABDB-D374-D061-EB00-F5E9E39EF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F7E9E61-5A7B-DF47-5835-659EF01C2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6CA8248-73BC-F292-94D8-3A936A43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2F794F4-3201-9D2B-2FE5-E93842A4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161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EAEF00-491A-3632-9081-2885B9C55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3343A5-81D5-F1BF-1C88-E48D18C2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A435066-BC45-DA20-FADB-1A87219CA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40AC5B8-8716-53B9-6064-FC8F9B159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2DDA984-89BD-D566-D5B3-057ECF0E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31C9933-8656-8BC1-9138-3C90F25F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4907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778294D8-A031-2459-7572-7E09A6EB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15565FB-D79B-906B-C6C5-C70806CD9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95C1107-C455-96F4-B06C-CE5087FFA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FD43EB-C5BD-4295-B503-274C1441EB13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5E4DF42-6176-8969-3A30-4132BA75C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7CD824E-BD6F-EA45-893C-4D0917BE6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6396D-E9EC-46A3-BDB5-724BCF52D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171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moke, steam, clouds, coming&#10;&#10;Description automatically generated">
            <a:extLst>
              <a:ext uri="{FF2B5EF4-FFF2-40B4-BE49-F238E27FC236}">
                <a16:creationId xmlns:a16="http://schemas.microsoft.com/office/drawing/2014/main" id="{DE687F90-2B9F-99C8-DCB5-E1E11C42A3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599757"/>
            <a:ext cx="12246428" cy="7961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7F85F6-B3EB-64C0-5393-08A109162F78}"/>
              </a:ext>
            </a:extLst>
          </p:cNvPr>
          <p:cNvSpPr/>
          <p:nvPr/>
        </p:nvSpPr>
        <p:spPr>
          <a:xfrm>
            <a:off x="0" y="51286"/>
            <a:ext cx="12270920" cy="6858000"/>
          </a:xfrm>
          <a:prstGeom prst="rect">
            <a:avLst/>
          </a:prstGeom>
          <a:solidFill>
            <a:schemeClr val="tx1">
              <a:alpha val="129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20020-9C75-C94F-9C1C-18CB345728D2}"/>
              </a:ext>
            </a:extLst>
          </p:cNvPr>
          <p:cNvSpPr txBox="1"/>
          <p:nvPr/>
        </p:nvSpPr>
        <p:spPr>
          <a:xfrm>
            <a:off x="3551665" y="-9736711"/>
            <a:ext cx="483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dirty="0">
                <a:solidFill>
                  <a:schemeClr val="bg1"/>
                </a:solidFill>
                <a:latin typeface="Josefin Slab" panose="02000000000000000000" pitchFamily="2" charset="77"/>
              </a:rPr>
              <a:t>SORT</a:t>
            </a:r>
            <a:endParaRPr lang="en-US" sz="3200" dirty="0">
              <a:solidFill>
                <a:schemeClr val="bg1"/>
              </a:solidFill>
              <a:latin typeface="Josefin Slab" panose="02000000000000000000" pitchFamily="2" charset="77"/>
            </a:endParaRPr>
          </a:p>
        </p:txBody>
      </p:sp>
      <p:pic>
        <p:nvPicPr>
          <p:cNvPr id="10" name="Picture 9" descr="A picture containing outdoor&#10;&#10;Description automatically generated">
            <a:extLst>
              <a:ext uri="{FF2B5EF4-FFF2-40B4-BE49-F238E27FC236}">
                <a16:creationId xmlns:a16="http://schemas.microsoft.com/office/drawing/2014/main" id="{B1A71F21-C88F-35E0-3244-F00173C0F1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246" y="15414171"/>
            <a:ext cx="12246428" cy="81642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FBF8DF-977F-024E-95A8-709290D805CE}"/>
              </a:ext>
            </a:extLst>
          </p:cNvPr>
          <p:cNvSpPr txBox="1"/>
          <p:nvPr/>
        </p:nvSpPr>
        <p:spPr>
          <a:xfrm>
            <a:off x="2634795" y="-8310879"/>
            <a:ext cx="2089768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E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798BD-C9C5-8E4A-B550-01BD82452BC6}"/>
              </a:ext>
            </a:extLst>
          </p:cNvPr>
          <p:cNvSpPr txBox="1"/>
          <p:nvPr/>
        </p:nvSpPr>
        <p:spPr>
          <a:xfrm>
            <a:off x="4345182" y="-10441302"/>
            <a:ext cx="2089768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L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5EBA0-14F1-A6A3-76D6-B01A384368C7}"/>
              </a:ext>
            </a:extLst>
          </p:cNvPr>
          <p:cNvSpPr txBox="1"/>
          <p:nvPr/>
        </p:nvSpPr>
        <p:spPr>
          <a:xfrm>
            <a:off x="5970608" y="-10441302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E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5B8F8-9342-2B92-C618-D38A09A7DFB5}"/>
              </a:ext>
            </a:extLst>
          </p:cNvPr>
          <p:cNvSpPr txBox="1"/>
          <p:nvPr/>
        </p:nvSpPr>
        <p:spPr>
          <a:xfrm>
            <a:off x="9950492" y="-6065020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3900" b="1" dirty="0">
                <a:solidFill>
                  <a:schemeClr val="bg1"/>
                </a:solidFill>
                <a:latin typeface="Unna" panose="02040503070705020203" pitchFamily="18" charset="77"/>
              </a:rPr>
              <a:t>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FABE6-12AB-D47B-83DA-C01979A27C0C}"/>
              </a:ext>
            </a:extLst>
          </p:cNvPr>
          <p:cNvSpPr txBox="1"/>
          <p:nvPr/>
        </p:nvSpPr>
        <p:spPr>
          <a:xfrm>
            <a:off x="988320" y="-6113869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S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pic>
        <p:nvPicPr>
          <p:cNvPr id="6" name="Picture 5" descr="A picture containing nature, dune&#10;&#10;Description automatically generated">
            <a:extLst>
              <a:ext uri="{FF2B5EF4-FFF2-40B4-BE49-F238E27FC236}">
                <a16:creationId xmlns:a16="http://schemas.microsoft.com/office/drawing/2014/main" id="{1CF66B89-73D3-5C16-0AF6-C3BC3657D5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92" y="10499272"/>
            <a:ext cx="12246428" cy="4914899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8C9342-0669-CCC8-3A03-588F7ED960C9}"/>
              </a:ext>
            </a:extLst>
          </p:cNvPr>
          <p:cNvGrpSpPr/>
          <p:nvPr/>
        </p:nvGrpSpPr>
        <p:grpSpPr>
          <a:xfrm>
            <a:off x="5935014" y="13288342"/>
            <a:ext cx="321972" cy="3797122"/>
            <a:chOff x="5935014" y="5892806"/>
            <a:chExt cx="321972" cy="379712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F672541-53D7-C073-C002-254FBFE8BA92}"/>
                </a:ext>
              </a:extLst>
            </p:cNvPr>
            <p:cNvSpPr/>
            <p:nvPr/>
          </p:nvSpPr>
          <p:spPr>
            <a:xfrm>
              <a:off x="5935014" y="5892806"/>
              <a:ext cx="321972" cy="3219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7CFC4AD-990E-0D70-B20E-F51C39C5E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14778"/>
              <a:ext cx="0" cy="347515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D1B7A4B-7307-5ACC-2B27-122DE4D89407}"/>
              </a:ext>
            </a:extLst>
          </p:cNvPr>
          <p:cNvSpPr txBox="1"/>
          <p:nvPr/>
        </p:nvSpPr>
        <p:spPr>
          <a:xfrm>
            <a:off x="-9197384" y="2449576"/>
            <a:ext cx="5317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b="1" dirty="0">
                <a:solidFill>
                  <a:schemeClr val="bg1"/>
                </a:solidFill>
                <a:latin typeface="Unna" panose="02040503070705020203" pitchFamily="18" charset="77"/>
              </a:rPr>
              <a:t>CO TO JE?</a:t>
            </a:r>
            <a:endParaRPr lang="en-US" sz="96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443E01-0850-8F5C-63CD-E50E109FEA1B}"/>
              </a:ext>
            </a:extLst>
          </p:cNvPr>
          <p:cNvSpPr txBox="1"/>
          <p:nvPr/>
        </p:nvSpPr>
        <p:spPr>
          <a:xfrm>
            <a:off x="-6370823" y="4311237"/>
            <a:ext cx="5572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Select Sort,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známý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také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jako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Selection Sort, je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jednoduchý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řadicí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algoritmus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který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funguje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principu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opakovaného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hledání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nejmenšího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nebo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největšího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podle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pořadí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)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prvku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v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nezpracované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části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seznamu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jeho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umístění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správné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místo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.</a:t>
            </a:r>
            <a:endParaRPr lang="en-US" dirty="0">
              <a:solidFill>
                <a:schemeClr val="bg1"/>
              </a:solidFill>
              <a:latin typeface="Josefin Slab" panose="02000000000000000000" pitchFamily="2" charset="77"/>
            </a:endParaRP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FA5878A-4702-A487-ED91-B66957E11DC5}"/>
              </a:ext>
            </a:extLst>
          </p:cNvPr>
          <p:cNvSpPr txBox="1"/>
          <p:nvPr/>
        </p:nvSpPr>
        <p:spPr>
          <a:xfrm>
            <a:off x="7680995" y="-8359776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C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812706B-3BAB-3C71-F92D-5FFED94B56B5}"/>
              </a:ext>
            </a:extLst>
          </p:cNvPr>
          <p:cNvSpPr/>
          <p:nvPr/>
        </p:nvSpPr>
        <p:spPr>
          <a:xfrm>
            <a:off x="4799203" y="-9701358"/>
            <a:ext cx="2338179" cy="514067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6">
            <a:extLst>
              <a:ext uri="{FF2B5EF4-FFF2-40B4-BE49-F238E27FC236}">
                <a16:creationId xmlns:a16="http://schemas.microsoft.com/office/drawing/2014/main" id="{3B954116-0800-F8A7-79D8-85226F7A379F}"/>
              </a:ext>
            </a:extLst>
          </p:cNvPr>
          <p:cNvSpPr txBox="1"/>
          <p:nvPr/>
        </p:nvSpPr>
        <p:spPr>
          <a:xfrm>
            <a:off x="1688875" y="2382559"/>
            <a:ext cx="913622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3000" b="1" dirty="0">
                <a:ln w="3175">
                  <a:solidFill>
                    <a:schemeClr val="bg1"/>
                  </a:solidFill>
                </a:ln>
                <a:noFill/>
                <a:latin typeface="Unna" panose="02040503070705020203" pitchFamily="18" charset="77"/>
              </a:rPr>
              <a:t>FILIP HÁJEK</a:t>
            </a:r>
            <a:endParaRPr lang="en-US" sz="13000" b="1" dirty="0">
              <a:ln w="3175">
                <a:solidFill>
                  <a:schemeClr val="bg1"/>
                </a:solidFill>
              </a:ln>
              <a:noFill/>
              <a:latin typeface="Unna" panose="020405030707050202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5092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moke, steam, clouds, coming&#10;&#10;Description automatically generated">
            <a:extLst>
              <a:ext uri="{FF2B5EF4-FFF2-40B4-BE49-F238E27FC236}">
                <a16:creationId xmlns:a16="http://schemas.microsoft.com/office/drawing/2014/main" id="{DE687F90-2B9F-99C8-DCB5-E1E11C42A3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4876"/>
            <a:ext cx="12246428" cy="7961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A8C9D-67A1-7C52-F6B2-A4EA92FD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24099" y="1943100"/>
            <a:ext cx="7543802" cy="4310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7F85F6-B3EB-64C0-5393-08A109162F78}"/>
              </a:ext>
            </a:extLst>
          </p:cNvPr>
          <p:cNvSpPr/>
          <p:nvPr/>
        </p:nvSpPr>
        <p:spPr>
          <a:xfrm>
            <a:off x="-39460" y="0"/>
            <a:ext cx="12270920" cy="6858000"/>
          </a:xfrm>
          <a:prstGeom prst="rect">
            <a:avLst/>
          </a:prstGeom>
          <a:solidFill>
            <a:schemeClr val="tx1">
              <a:alpha val="129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FBF8DF-977F-024E-95A8-709290D805CE}"/>
              </a:ext>
            </a:extLst>
          </p:cNvPr>
          <p:cNvSpPr txBox="1"/>
          <p:nvPr/>
        </p:nvSpPr>
        <p:spPr>
          <a:xfrm>
            <a:off x="2977310" y="2539353"/>
            <a:ext cx="2089768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E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798BD-C9C5-8E4A-B550-01BD82452BC6}"/>
              </a:ext>
            </a:extLst>
          </p:cNvPr>
          <p:cNvSpPr txBox="1"/>
          <p:nvPr/>
        </p:nvSpPr>
        <p:spPr>
          <a:xfrm>
            <a:off x="4839449" y="2382524"/>
            <a:ext cx="2089768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L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5EBA0-14F1-A6A3-76D6-B01A384368C7}"/>
              </a:ext>
            </a:extLst>
          </p:cNvPr>
          <p:cNvSpPr txBox="1"/>
          <p:nvPr/>
        </p:nvSpPr>
        <p:spPr>
          <a:xfrm>
            <a:off x="6389873" y="2539353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E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B745F49E-5EC5-D6AF-B8E8-09C5FC0FAA0A}"/>
              </a:ext>
            </a:extLst>
          </p:cNvPr>
          <p:cNvSpPr txBox="1"/>
          <p:nvPr/>
        </p:nvSpPr>
        <p:spPr>
          <a:xfrm>
            <a:off x="7875989" y="2737775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C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5B8F8-9342-2B92-C618-D38A09A7DFB5}"/>
              </a:ext>
            </a:extLst>
          </p:cNvPr>
          <p:cNvSpPr txBox="1"/>
          <p:nvPr/>
        </p:nvSpPr>
        <p:spPr>
          <a:xfrm>
            <a:off x="9488395" y="3087737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3900" b="1" dirty="0">
                <a:solidFill>
                  <a:schemeClr val="bg1"/>
                </a:solidFill>
                <a:latin typeface="Unna" panose="02040503070705020203" pitchFamily="18" charset="77"/>
              </a:rPr>
              <a:t>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FABE6-12AB-D47B-83DA-C01979A27C0C}"/>
              </a:ext>
            </a:extLst>
          </p:cNvPr>
          <p:cNvSpPr txBox="1"/>
          <p:nvPr/>
        </p:nvSpPr>
        <p:spPr>
          <a:xfrm>
            <a:off x="905613" y="2756328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S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pic>
        <p:nvPicPr>
          <p:cNvPr id="6" name="Picture 5" descr="A picture containing nature, dune&#10;&#10;Description automatically generated">
            <a:extLst>
              <a:ext uri="{FF2B5EF4-FFF2-40B4-BE49-F238E27FC236}">
                <a16:creationId xmlns:a16="http://schemas.microsoft.com/office/drawing/2014/main" id="{1CF66B89-73D3-5C16-0AF6-C3BC3657D5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92" y="4555672"/>
            <a:ext cx="12246428" cy="4914899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8C9342-0669-CCC8-3A03-588F7ED960C9}"/>
              </a:ext>
            </a:extLst>
          </p:cNvPr>
          <p:cNvGrpSpPr/>
          <p:nvPr/>
        </p:nvGrpSpPr>
        <p:grpSpPr>
          <a:xfrm>
            <a:off x="5935014" y="5892806"/>
            <a:ext cx="321972" cy="3797122"/>
            <a:chOff x="5935014" y="5892806"/>
            <a:chExt cx="321972" cy="379712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F672541-53D7-C073-C002-254FBFE8BA92}"/>
                </a:ext>
              </a:extLst>
            </p:cNvPr>
            <p:cNvSpPr/>
            <p:nvPr/>
          </p:nvSpPr>
          <p:spPr>
            <a:xfrm>
              <a:off x="5935014" y="5892806"/>
              <a:ext cx="321972" cy="3219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7CFC4AD-990E-0D70-B20E-F51C39C5E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14778"/>
              <a:ext cx="0" cy="347515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D1B7A4B-7307-5ACC-2B27-122DE4D89407}"/>
              </a:ext>
            </a:extLst>
          </p:cNvPr>
          <p:cNvSpPr txBox="1"/>
          <p:nvPr/>
        </p:nvSpPr>
        <p:spPr>
          <a:xfrm>
            <a:off x="-9197384" y="2449576"/>
            <a:ext cx="5317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b="1" dirty="0">
                <a:solidFill>
                  <a:schemeClr val="bg1"/>
                </a:solidFill>
                <a:latin typeface="Unna" panose="02040503070705020203" pitchFamily="18" charset="77"/>
              </a:rPr>
              <a:t>CO TO JE?</a:t>
            </a:r>
            <a:endParaRPr lang="en-US" sz="96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443E01-0850-8F5C-63CD-E50E109FEA1B}"/>
              </a:ext>
            </a:extLst>
          </p:cNvPr>
          <p:cNvSpPr txBox="1"/>
          <p:nvPr/>
        </p:nvSpPr>
        <p:spPr>
          <a:xfrm>
            <a:off x="-6370823" y="4311237"/>
            <a:ext cx="5572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Select Sort,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známý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také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jako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Selection Sort, je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jednoduchý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řadicí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algoritmus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který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funguje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principu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opakovaného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hledání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nejmenšího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nebo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největšího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podle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pořadí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)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prvku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v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nezpracované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části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seznamu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jeho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umístění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správné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místo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.</a:t>
            </a:r>
            <a:endParaRPr lang="en-US" dirty="0">
              <a:solidFill>
                <a:schemeClr val="bg1"/>
              </a:solidFill>
              <a:latin typeface="Josefin Slab" panose="02000000000000000000" pitchFamily="2" charset="7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0F1E8F0-A801-52CB-4782-A320F86116AB}"/>
              </a:ext>
            </a:extLst>
          </p:cNvPr>
          <p:cNvSpPr/>
          <p:nvPr/>
        </p:nvSpPr>
        <p:spPr>
          <a:xfrm>
            <a:off x="4826682" y="2695575"/>
            <a:ext cx="2338179" cy="514067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20020-9C75-C94F-9C1C-18CB345728D2}"/>
              </a:ext>
            </a:extLst>
          </p:cNvPr>
          <p:cNvSpPr txBox="1"/>
          <p:nvPr/>
        </p:nvSpPr>
        <p:spPr>
          <a:xfrm>
            <a:off x="3551665" y="2664611"/>
            <a:ext cx="483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bg1"/>
                </a:solidFill>
                <a:latin typeface="Josefin Slab" panose="02000000000000000000" pitchFamily="2" charset="77"/>
              </a:rPr>
              <a:t>SORT</a:t>
            </a:r>
            <a:endParaRPr lang="en-US" sz="3200" b="1" dirty="0">
              <a:solidFill>
                <a:schemeClr val="bg1"/>
              </a:solidFill>
              <a:latin typeface="Josefin Slab" panose="02000000000000000000" pitchFamily="2" charset="77"/>
            </a:endParaRPr>
          </a:p>
        </p:txBody>
      </p:sp>
      <p:sp>
        <p:nvSpPr>
          <p:cNvPr id="9" name="TextBox 36">
            <a:extLst>
              <a:ext uri="{FF2B5EF4-FFF2-40B4-BE49-F238E27FC236}">
                <a16:creationId xmlns:a16="http://schemas.microsoft.com/office/drawing/2014/main" id="{0770FC20-A776-1492-D759-33F8D4BF747C}"/>
              </a:ext>
            </a:extLst>
          </p:cNvPr>
          <p:cNvSpPr txBox="1"/>
          <p:nvPr/>
        </p:nvSpPr>
        <p:spPr>
          <a:xfrm>
            <a:off x="-10274285" y="2202945"/>
            <a:ext cx="913622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3000" b="1" dirty="0">
                <a:ln w="3175">
                  <a:solidFill>
                    <a:schemeClr val="bg1"/>
                  </a:solidFill>
                </a:ln>
                <a:noFill/>
                <a:latin typeface="Unna" panose="02040503070705020203" pitchFamily="18" charset="77"/>
              </a:rPr>
              <a:t>FILIP HÁJEK</a:t>
            </a:r>
            <a:endParaRPr lang="en-US" sz="13000" b="1" dirty="0">
              <a:ln w="3175">
                <a:solidFill>
                  <a:schemeClr val="bg1"/>
                </a:solidFill>
              </a:ln>
              <a:noFill/>
              <a:latin typeface="Unna" panose="02040503070705020203" pitchFamily="18" charset="77"/>
            </a:endParaRPr>
          </a:p>
        </p:txBody>
      </p:sp>
      <p:pic>
        <p:nvPicPr>
          <p:cNvPr id="11" name="Picture 5" descr="A picture containing nature, dune&#10;&#10;Description automatically generated">
            <a:extLst>
              <a:ext uri="{FF2B5EF4-FFF2-40B4-BE49-F238E27FC236}">
                <a16:creationId xmlns:a16="http://schemas.microsoft.com/office/drawing/2014/main" id="{649160B9-9B23-F9F7-CA35-964EC3D61B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568793"/>
            <a:ext cx="12246428" cy="4914899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4050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823CC0CC-4B57-E166-429A-F50CA8A24BB0}"/>
              </a:ext>
            </a:extLst>
          </p:cNvPr>
          <p:cNvSpPr txBox="1"/>
          <p:nvPr/>
        </p:nvSpPr>
        <p:spPr>
          <a:xfrm>
            <a:off x="9758962" y="3113611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3900" b="1" dirty="0">
                <a:solidFill>
                  <a:schemeClr val="bg1"/>
                </a:solidFill>
                <a:latin typeface="Unna" panose="02040503070705020203" pitchFamily="18" charset="77"/>
              </a:rPr>
              <a:t>T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1B324DF-C057-692F-4CA9-C256C463A55A}"/>
              </a:ext>
            </a:extLst>
          </p:cNvPr>
          <p:cNvSpPr txBox="1"/>
          <p:nvPr/>
        </p:nvSpPr>
        <p:spPr>
          <a:xfrm>
            <a:off x="8182297" y="2811262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C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DDEC9E-A577-C127-4FD3-D353D7D9A244}"/>
              </a:ext>
            </a:extLst>
          </p:cNvPr>
          <p:cNvSpPr txBox="1"/>
          <p:nvPr/>
        </p:nvSpPr>
        <p:spPr>
          <a:xfrm>
            <a:off x="5380364" y="2357228"/>
            <a:ext cx="2089768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L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C24506-CEC1-B45A-357E-F643F1A605FB}"/>
              </a:ext>
            </a:extLst>
          </p:cNvPr>
          <p:cNvSpPr txBox="1"/>
          <p:nvPr/>
        </p:nvSpPr>
        <p:spPr>
          <a:xfrm>
            <a:off x="6878028" y="2545897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E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D5F033-8FD8-B09B-4B2C-12240AC01B5B}"/>
              </a:ext>
            </a:extLst>
          </p:cNvPr>
          <p:cNvSpPr txBox="1"/>
          <p:nvPr/>
        </p:nvSpPr>
        <p:spPr>
          <a:xfrm>
            <a:off x="3786071" y="2378749"/>
            <a:ext cx="2089768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E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AA558-0D00-4B39-88A7-455D972D2250}"/>
              </a:ext>
            </a:extLst>
          </p:cNvPr>
          <p:cNvSpPr txBox="1"/>
          <p:nvPr/>
        </p:nvSpPr>
        <p:spPr>
          <a:xfrm>
            <a:off x="2024595" y="2570868"/>
            <a:ext cx="2046905" cy="3770263"/>
          </a:xfrm>
          <a:prstGeom prst="rect">
            <a:avLst/>
          </a:prstGeom>
          <a:noFill/>
          <a:effectLst>
            <a:outerShdw blurRad="248022" dist="50800" dir="5400000" algn="ctr" rotWithShape="0">
              <a:srgbClr val="000000">
                <a:alpha val="37443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3900" b="1" dirty="0">
                <a:solidFill>
                  <a:schemeClr val="bg1"/>
                </a:solidFill>
                <a:latin typeface="Unna" panose="02040503070705020203" pitchFamily="18" charset="77"/>
              </a:rPr>
              <a:t>S</a:t>
            </a:r>
            <a:endParaRPr lang="en-US" sz="239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pic>
        <p:nvPicPr>
          <p:cNvPr id="7" name="Obrázek 6" descr="Obsah obrázku umění, Symetrie, černobílá, černobílý">
            <a:extLst>
              <a:ext uri="{FF2B5EF4-FFF2-40B4-BE49-F238E27FC236}">
                <a16:creationId xmlns:a16="http://schemas.microsoft.com/office/drawing/2014/main" id="{E2E78282-D140-2D57-AD3A-204E5E0E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A8C9D-67A1-7C52-F6B2-A4EA92FD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90864" y="1140553"/>
            <a:ext cx="7543802" cy="4310744"/>
          </a:xfrm>
          <a:prstGeom prst="rect">
            <a:avLst/>
          </a:prstGeom>
        </p:spPr>
      </p:pic>
      <p:pic>
        <p:nvPicPr>
          <p:cNvPr id="2" name="Picture 1" descr="A picture containing smoke, steam, clouds, coming&#10;&#10;Description automatically generated">
            <a:extLst>
              <a:ext uri="{FF2B5EF4-FFF2-40B4-BE49-F238E27FC236}">
                <a16:creationId xmlns:a16="http://schemas.microsoft.com/office/drawing/2014/main" id="{0BEF24F0-4E90-C0CB-9B95-30532778A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42032"/>
            <a:ext cx="12246428" cy="7961592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F5AEA3EE-DCCF-C564-5D9B-C40A65E275CD}"/>
              </a:ext>
            </a:extLst>
          </p:cNvPr>
          <p:cNvSpPr/>
          <p:nvPr/>
        </p:nvSpPr>
        <p:spPr>
          <a:xfrm>
            <a:off x="-1" y="0"/>
            <a:ext cx="12188873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6C18BC6-CFCA-75A4-A545-C3CCC3CE5E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34" y="11528458"/>
            <a:ext cx="12246428" cy="816428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0217EF8-25F4-94DE-7E1F-4423CDBB332C}"/>
              </a:ext>
            </a:extLst>
          </p:cNvPr>
          <p:cNvSpPr/>
          <p:nvPr/>
        </p:nvSpPr>
        <p:spPr>
          <a:xfrm>
            <a:off x="13902432" y="12842863"/>
            <a:ext cx="3049137" cy="30491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90D86-BA9A-5325-F452-288A2593BE3E}"/>
              </a:ext>
            </a:extLst>
          </p:cNvPr>
          <p:cNvSpPr txBox="1"/>
          <p:nvPr/>
        </p:nvSpPr>
        <p:spPr>
          <a:xfrm>
            <a:off x="609600" y="2542280"/>
            <a:ext cx="5317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b="1" dirty="0">
                <a:solidFill>
                  <a:schemeClr val="bg1"/>
                </a:solidFill>
                <a:latin typeface="Unna" panose="02040503070705020203" pitchFamily="18" charset="77"/>
              </a:rPr>
              <a:t>CO TO JE?</a:t>
            </a:r>
            <a:endParaRPr lang="en-US" sz="96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202B3B-5656-E2BF-53AD-84630633DA5F}"/>
              </a:ext>
            </a:extLst>
          </p:cNvPr>
          <p:cNvCxnSpPr>
            <a:cxnSpLocks/>
          </p:cNvCxnSpPr>
          <p:nvPr/>
        </p:nvCxnSpPr>
        <p:spPr>
          <a:xfrm>
            <a:off x="726141" y="4019236"/>
            <a:ext cx="11664374" cy="1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804B8D2-5561-4C16-9143-561416BEA3B2}"/>
              </a:ext>
            </a:extLst>
          </p:cNvPr>
          <p:cNvSpPr/>
          <p:nvPr/>
        </p:nvSpPr>
        <p:spPr>
          <a:xfrm>
            <a:off x="609600" y="3924818"/>
            <a:ext cx="177209" cy="177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D3FE3E-D38A-0B9A-DBCD-5992E39703E7}"/>
              </a:ext>
            </a:extLst>
          </p:cNvPr>
          <p:cNvSpPr txBox="1"/>
          <p:nvPr/>
        </p:nvSpPr>
        <p:spPr>
          <a:xfrm>
            <a:off x="611184" y="4623079"/>
            <a:ext cx="5572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Select Sort,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známý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také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jako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Selection Sort, je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jednoduchý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řadicí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algoritmus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který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funguje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principu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opakovaného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hledání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nejmenšího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nebo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největšího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podle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pořadí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)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prvku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v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nezpracované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části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seznamu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jeho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umístění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správné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místo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.</a:t>
            </a:r>
            <a:endParaRPr lang="en-US" dirty="0">
              <a:solidFill>
                <a:schemeClr val="bg1"/>
              </a:solidFill>
              <a:latin typeface="Josefin Slab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85539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outdoor&#10;&#10;Description automatically generated">
            <a:extLst>
              <a:ext uri="{FF2B5EF4-FFF2-40B4-BE49-F238E27FC236}">
                <a16:creationId xmlns:a16="http://schemas.microsoft.com/office/drawing/2014/main" id="{4D51FC74-A71B-A747-9CEF-CB862BD010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428" y="0"/>
            <a:ext cx="12246428" cy="8164285"/>
          </a:xfrm>
          <a:prstGeom prst="rect">
            <a:avLst/>
          </a:prstGeom>
        </p:spPr>
      </p:pic>
      <p:pic>
        <p:nvPicPr>
          <p:cNvPr id="33" name="Picture 32" descr="A picture containing nature, dune&#10;&#10;Description automatically generated">
            <a:extLst>
              <a:ext uri="{FF2B5EF4-FFF2-40B4-BE49-F238E27FC236}">
                <a16:creationId xmlns:a16="http://schemas.microsoft.com/office/drawing/2014/main" id="{5DB860BF-8A2F-D20D-1F71-82BFD3DF11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4428" y="-5860034"/>
            <a:ext cx="12246428" cy="4914899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C032B9A5-9138-5101-F690-5B145E29CCE0}"/>
              </a:ext>
            </a:extLst>
          </p:cNvPr>
          <p:cNvSpPr/>
          <p:nvPr/>
        </p:nvSpPr>
        <p:spPr>
          <a:xfrm>
            <a:off x="-1515570" y="-3570791"/>
            <a:ext cx="5641383" cy="56413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FED967-3833-07B0-524C-C86E10C67A2A}"/>
              </a:ext>
            </a:extLst>
          </p:cNvPr>
          <p:cNvCxnSpPr>
            <a:cxnSpLocks/>
          </p:cNvCxnSpPr>
          <p:nvPr/>
        </p:nvCxnSpPr>
        <p:spPr>
          <a:xfrm>
            <a:off x="-1073713" y="4482266"/>
            <a:ext cx="11664374" cy="1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72341E2-5FB0-2322-91D8-BB76AC4A2187}"/>
              </a:ext>
            </a:extLst>
          </p:cNvPr>
          <p:cNvSpPr/>
          <p:nvPr/>
        </p:nvSpPr>
        <p:spPr>
          <a:xfrm>
            <a:off x="-1162318" y="4393661"/>
            <a:ext cx="177209" cy="177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BE738-2B25-2862-EE37-CD2C330590C2}"/>
              </a:ext>
            </a:extLst>
          </p:cNvPr>
          <p:cNvSpPr txBox="1"/>
          <p:nvPr/>
        </p:nvSpPr>
        <p:spPr>
          <a:xfrm>
            <a:off x="13249342" y="2449576"/>
            <a:ext cx="5317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b="1" dirty="0">
                <a:solidFill>
                  <a:schemeClr val="bg1"/>
                </a:solidFill>
                <a:latin typeface="Unna" panose="02040503070705020203" pitchFamily="18" charset="77"/>
              </a:rPr>
              <a:t>CO TO JE?</a:t>
            </a:r>
            <a:endParaRPr lang="en-US" sz="96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52262-D361-0E8F-58D7-789923239E9A}"/>
              </a:ext>
            </a:extLst>
          </p:cNvPr>
          <p:cNvSpPr txBox="1"/>
          <p:nvPr/>
        </p:nvSpPr>
        <p:spPr>
          <a:xfrm>
            <a:off x="4647043" y="4629559"/>
            <a:ext cx="5572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Princip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tohoto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algoritmu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spočívá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v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postupném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nalezení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nejmenšího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nebonejvětšího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prvku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z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nesetříděné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části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pole 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jehonásledném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přesunu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začátek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nebo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konecsetříděné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části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pole</a:t>
            </a:r>
            <a:r>
              <a:rPr lang="cs-CZ" dirty="0">
                <a:solidFill>
                  <a:schemeClr val="bg1"/>
                </a:solidFill>
                <a:latin typeface="Josefin Slab" panose="02000000000000000000" pitchFamily="2" charset="77"/>
              </a:rPr>
              <a:t>.</a:t>
            </a:r>
            <a:endParaRPr lang="en-US" dirty="0">
              <a:solidFill>
                <a:schemeClr val="bg1"/>
              </a:solidFill>
              <a:latin typeface="Josefin Slab" panose="02000000000000000000" pitchFamily="2" charset="77"/>
            </a:endParaRPr>
          </a:p>
        </p:txBody>
      </p:sp>
      <p:pic>
        <p:nvPicPr>
          <p:cNvPr id="47" name="Picture 46" descr="A picture containing smoke, clouds, dark, cloudy&#10;&#10;Description automatically generated">
            <a:extLst>
              <a:ext uri="{FF2B5EF4-FFF2-40B4-BE49-F238E27FC236}">
                <a16:creationId xmlns:a16="http://schemas.microsoft.com/office/drawing/2014/main" id="{DE56EFFA-A032-9673-95A4-923F96D678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-62734" y="-13163375"/>
            <a:ext cx="12192000" cy="797169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4932260-6058-6817-D2E2-8EC21167A2BE}"/>
              </a:ext>
            </a:extLst>
          </p:cNvPr>
          <p:cNvSpPr txBox="1"/>
          <p:nvPr/>
        </p:nvSpPr>
        <p:spPr>
          <a:xfrm>
            <a:off x="3075057" y="-12369411"/>
            <a:ext cx="6033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8000" b="1" dirty="0">
                <a:solidFill>
                  <a:schemeClr val="bg1"/>
                </a:solidFill>
                <a:latin typeface="Unna" panose="02040503070705020203" pitchFamily="18" charset="77"/>
              </a:rPr>
              <a:t>VLASTNOSTI</a:t>
            </a:r>
            <a:endParaRPr lang="en-US" sz="80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9E4CC7C-2BD4-3752-A691-2D5B87D14D7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097054" y="16848696"/>
            <a:ext cx="3989604" cy="3989604"/>
          </a:xfrm>
          <a:prstGeom prst="rect">
            <a:avLst/>
          </a:prstGeom>
          <a:effectLst>
            <a:outerShdw blurRad="877233" dist="50800" dir="5400000" algn="ctr" rotWithShape="0">
              <a:srgbClr val="000000">
                <a:alpha val="37747"/>
              </a:srgbClr>
            </a:outerShdw>
          </a:effectLst>
        </p:spPr>
      </p:pic>
      <p:sp>
        <p:nvSpPr>
          <p:cNvPr id="54" name="Arc 53">
            <a:extLst>
              <a:ext uri="{FF2B5EF4-FFF2-40B4-BE49-F238E27FC236}">
                <a16:creationId xmlns:a16="http://schemas.microsoft.com/office/drawing/2014/main" id="{0AF3F28A-7F61-F398-38FB-C75A1CC5C3CA}"/>
              </a:ext>
            </a:extLst>
          </p:cNvPr>
          <p:cNvSpPr/>
          <p:nvPr/>
        </p:nvSpPr>
        <p:spPr>
          <a:xfrm rot="5400000">
            <a:off x="4222511" y="7284804"/>
            <a:ext cx="4784231" cy="5160382"/>
          </a:xfrm>
          <a:custGeom>
            <a:avLst/>
            <a:gdLst>
              <a:gd name="connsiteX0" fmla="*/ 2413615 w 4784231"/>
              <a:gd name="connsiteY0" fmla="*/ 104 h 5160382"/>
              <a:gd name="connsiteX1" fmla="*/ 4784232 w 4784231"/>
              <a:gd name="connsiteY1" fmla="*/ 2580191 h 5160382"/>
              <a:gd name="connsiteX2" fmla="*/ 2392116 w 4784231"/>
              <a:gd name="connsiteY2" fmla="*/ 2580191 h 5160382"/>
              <a:gd name="connsiteX3" fmla="*/ 2413615 w 4784231"/>
              <a:gd name="connsiteY3" fmla="*/ 104 h 5160382"/>
              <a:gd name="connsiteX0" fmla="*/ 2413615 w 4784231"/>
              <a:gd name="connsiteY0" fmla="*/ 104 h 5160382"/>
              <a:gd name="connsiteX1" fmla="*/ 4784232 w 4784231"/>
              <a:gd name="connsiteY1" fmla="*/ 2580191 h 516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4231" h="5160382" stroke="0" extrusionOk="0">
                <a:moveTo>
                  <a:pt x="2413615" y="104"/>
                </a:moveTo>
                <a:cubicBezTo>
                  <a:pt x="3637284" y="-42079"/>
                  <a:pt x="4648852" y="1215048"/>
                  <a:pt x="4784232" y="2580191"/>
                </a:cubicBezTo>
                <a:cubicBezTo>
                  <a:pt x="4405217" y="2447309"/>
                  <a:pt x="3379184" y="2665142"/>
                  <a:pt x="2392116" y="2580191"/>
                </a:cubicBezTo>
                <a:cubicBezTo>
                  <a:pt x="2267052" y="1435180"/>
                  <a:pt x="2564029" y="814638"/>
                  <a:pt x="2413615" y="104"/>
                </a:cubicBezTo>
                <a:close/>
              </a:path>
              <a:path w="4784231" h="5160382" fill="none" extrusionOk="0">
                <a:moveTo>
                  <a:pt x="2413615" y="104"/>
                </a:moveTo>
                <a:cubicBezTo>
                  <a:pt x="3936776" y="37798"/>
                  <a:pt x="4839469" y="1050561"/>
                  <a:pt x="4784232" y="2580191"/>
                </a:cubicBezTo>
              </a:path>
              <a:path w="4784231" h="5160382" fill="none" stroke="0" extrusionOk="0">
                <a:moveTo>
                  <a:pt x="2413615" y="104"/>
                </a:moveTo>
                <a:cubicBezTo>
                  <a:pt x="3653637" y="-26928"/>
                  <a:pt x="4855338" y="1198213"/>
                  <a:pt x="4784232" y="2580191"/>
                </a:cubicBezTo>
              </a:path>
            </a:pathLst>
          </a:custGeom>
          <a:ln w="15875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28645"/>
                      <a:gd name="adj2" fmla="val 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6DB4400A-5DD2-9190-9697-9B4CFE6729DF}"/>
              </a:ext>
            </a:extLst>
          </p:cNvPr>
          <p:cNvSpPr/>
          <p:nvPr/>
        </p:nvSpPr>
        <p:spPr>
          <a:xfrm>
            <a:off x="4599839" y="571085"/>
            <a:ext cx="6473371" cy="3679426"/>
          </a:xfrm>
          <a:prstGeom prst="roundRect">
            <a:avLst/>
          </a:prstGeom>
          <a:solidFill>
            <a:srgbClr val="EDEDEE"/>
          </a:solidFill>
          <a:ln>
            <a:noFill/>
          </a:ln>
          <a:effectLst>
            <a:glow rad="165100">
              <a:srgbClr val="EDEDEE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" name="2024-11-22 13-23-05">
            <a:hlinkClick r:id="" action="ppaction://media"/>
            <a:extLst>
              <a:ext uri="{FF2B5EF4-FFF2-40B4-BE49-F238E27FC236}">
                <a16:creationId xmlns:a16="http://schemas.microsoft.com/office/drawing/2014/main" id="{3CADE505-64D0-FDFA-428C-7B9D5991C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22221" y="795361"/>
            <a:ext cx="5828609" cy="3278592"/>
          </a:xfrm>
          <a:prstGeom prst="rect">
            <a:avLst/>
          </a:prstGeom>
        </p:spPr>
      </p:pic>
      <p:sp>
        <p:nvSpPr>
          <p:cNvPr id="4" name="TextBox 33">
            <a:extLst>
              <a:ext uri="{FF2B5EF4-FFF2-40B4-BE49-F238E27FC236}">
                <a16:creationId xmlns:a16="http://schemas.microsoft.com/office/drawing/2014/main" id="{46736D1F-4A5E-1453-EECA-A36154D2690F}"/>
              </a:ext>
            </a:extLst>
          </p:cNvPr>
          <p:cNvSpPr txBox="1"/>
          <p:nvPr/>
        </p:nvSpPr>
        <p:spPr>
          <a:xfrm>
            <a:off x="157820" y="3321408"/>
            <a:ext cx="38766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600" b="1" dirty="0">
                <a:solidFill>
                  <a:schemeClr val="bg1"/>
                </a:solidFill>
                <a:latin typeface="Unna" panose="02040503070705020203" pitchFamily="18" charset="77"/>
              </a:rPr>
              <a:t>PRINCIP</a:t>
            </a:r>
            <a:endParaRPr lang="en-US" sz="66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pic>
        <p:nvPicPr>
          <p:cNvPr id="5" name="Picture 5" descr="A picture containing nature, dune&#10;&#10;Description automatically generated">
            <a:extLst>
              <a:ext uri="{FF2B5EF4-FFF2-40B4-BE49-F238E27FC236}">
                <a16:creationId xmlns:a16="http://schemas.microsoft.com/office/drawing/2014/main" id="{C7FD0AA1-1E00-1682-12DC-41BCF89FEB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2734" y="8807001"/>
            <a:ext cx="12246428" cy="4914899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4962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2F62F3-5543-4A4C-D284-CFD81FD20A35}"/>
              </a:ext>
            </a:extLst>
          </p:cNvPr>
          <p:cNvSpPr/>
          <p:nvPr/>
        </p:nvSpPr>
        <p:spPr>
          <a:xfrm>
            <a:off x="2682303" y="451283"/>
            <a:ext cx="6693436" cy="66934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moke, clouds, dark, cloudy&#10;&#10;Description automatically generated">
            <a:extLst>
              <a:ext uri="{FF2B5EF4-FFF2-40B4-BE49-F238E27FC236}">
                <a16:creationId xmlns:a16="http://schemas.microsoft.com/office/drawing/2014/main" id="{3304E120-A240-9150-5352-6B13534044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23483" y="589844"/>
            <a:ext cx="12192000" cy="79716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339F8F-FEB0-F843-E12E-931459A0D168}"/>
              </a:ext>
            </a:extLst>
          </p:cNvPr>
          <p:cNvSpPr txBox="1"/>
          <p:nvPr/>
        </p:nvSpPr>
        <p:spPr>
          <a:xfrm>
            <a:off x="3332672" y="2357502"/>
            <a:ext cx="5479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8000" b="1" dirty="0">
                <a:solidFill>
                  <a:schemeClr val="bg1"/>
                </a:solidFill>
                <a:latin typeface="Unna" panose="02040503070705020203" pitchFamily="18" charset="77"/>
              </a:rPr>
              <a:t>VLASTNOSTI</a:t>
            </a:r>
            <a:endParaRPr lang="en-US" sz="80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B3809-95BC-6B4D-B3FD-2E04EA657EFF}"/>
              </a:ext>
            </a:extLst>
          </p:cNvPr>
          <p:cNvCxnSpPr>
            <a:cxnSpLocks/>
          </p:cNvCxnSpPr>
          <p:nvPr/>
        </p:nvCxnSpPr>
        <p:spPr>
          <a:xfrm>
            <a:off x="17327860" y="4019236"/>
            <a:ext cx="11664374" cy="1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6264AC7-3D76-AE82-C8FA-71FCABF5B3AE}"/>
              </a:ext>
            </a:extLst>
          </p:cNvPr>
          <p:cNvSpPr/>
          <p:nvPr/>
        </p:nvSpPr>
        <p:spPr>
          <a:xfrm>
            <a:off x="17211319" y="3924818"/>
            <a:ext cx="177209" cy="177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81F168DE-3D84-A98B-1A3F-3B0B744DF955}"/>
              </a:ext>
            </a:extLst>
          </p:cNvPr>
          <p:cNvSpPr/>
          <p:nvPr/>
        </p:nvSpPr>
        <p:spPr>
          <a:xfrm rot="11700000">
            <a:off x="4222511" y="1687465"/>
            <a:ext cx="4784231" cy="5160382"/>
          </a:xfrm>
          <a:custGeom>
            <a:avLst/>
            <a:gdLst>
              <a:gd name="connsiteX0" fmla="*/ 2413615 w 4784231"/>
              <a:gd name="connsiteY0" fmla="*/ 104 h 5160382"/>
              <a:gd name="connsiteX1" fmla="*/ 4784232 w 4784231"/>
              <a:gd name="connsiteY1" fmla="*/ 2580191 h 5160382"/>
              <a:gd name="connsiteX2" fmla="*/ 2392116 w 4784231"/>
              <a:gd name="connsiteY2" fmla="*/ 2580191 h 5160382"/>
              <a:gd name="connsiteX3" fmla="*/ 2413615 w 4784231"/>
              <a:gd name="connsiteY3" fmla="*/ 104 h 5160382"/>
              <a:gd name="connsiteX0" fmla="*/ 2413615 w 4784231"/>
              <a:gd name="connsiteY0" fmla="*/ 104 h 5160382"/>
              <a:gd name="connsiteX1" fmla="*/ 4784232 w 4784231"/>
              <a:gd name="connsiteY1" fmla="*/ 2580191 h 516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4231" h="5160382" stroke="0" extrusionOk="0">
                <a:moveTo>
                  <a:pt x="2413615" y="104"/>
                </a:moveTo>
                <a:cubicBezTo>
                  <a:pt x="3637284" y="-42079"/>
                  <a:pt x="4648852" y="1215048"/>
                  <a:pt x="4784232" y="2580191"/>
                </a:cubicBezTo>
                <a:cubicBezTo>
                  <a:pt x="4405217" y="2447309"/>
                  <a:pt x="3379184" y="2665142"/>
                  <a:pt x="2392116" y="2580191"/>
                </a:cubicBezTo>
                <a:cubicBezTo>
                  <a:pt x="2267052" y="1435180"/>
                  <a:pt x="2564029" y="814638"/>
                  <a:pt x="2413615" y="104"/>
                </a:cubicBezTo>
                <a:close/>
              </a:path>
              <a:path w="4784231" h="5160382" fill="none" extrusionOk="0">
                <a:moveTo>
                  <a:pt x="2413615" y="104"/>
                </a:moveTo>
                <a:cubicBezTo>
                  <a:pt x="3936776" y="37798"/>
                  <a:pt x="4839469" y="1050561"/>
                  <a:pt x="4784232" y="2580191"/>
                </a:cubicBezTo>
              </a:path>
              <a:path w="4784231" h="5160382" fill="none" stroke="0" extrusionOk="0">
                <a:moveTo>
                  <a:pt x="2413615" y="104"/>
                </a:moveTo>
                <a:cubicBezTo>
                  <a:pt x="3653637" y="-26928"/>
                  <a:pt x="4855338" y="1198213"/>
                  <a:pt x="4784232" y="2580191"/>
                </a:cubicBezTo>
              </a:path>
            </a:pathLst>
          </a:custGeom>
          <a:ln w="15875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28645"/>
                      <a:gd name="adj2" fmla="val 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3E5BAA-FD8E-3C4A-2765-D8F21F1F822E}"/>
              </a:ext>
            </a:extLst>
          </p:cNvPr>
          <p:cNvSpPr txBox="1"/>
          <p:nvPr/>
        </p:nvSpPr>
        <p:spPr>
          <a:xfrm>
            <a:off x="13569929" y="1948441"/>
            <a:ext cx="5572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Select Sort,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známý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také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jako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Selection Sort, je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jednoduchý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řadicí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algoritmus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který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funguje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principu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opakovaného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hledání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nejmenšího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nebo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největšího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podle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pořadí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)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prvku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v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nezpracované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části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seznamu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jeho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umístění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správné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místo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.</a:t>
            </a:r>
            <a:endParaRPr lang="en-US" dirty="0">
              <a:solidFill>
                <a:schemeClr val="bg1"/>
              </a:solidFill>
              <a:latin typeface="Josefin Slab" panose="02000000000000000000" pitchFamily="2" charset="7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478ED4-A6FB-C735-321F-1093922D8C05}"/>
              </a:ext>
            </a:extLst>
          </p:cNvPr>
          <p:cNvSpPr txBox="1"/>
          <p:nvPr/>
        </p:nvSpPr>
        <p:spPr>
          <a:xfrm>
            <a:off x="-6574988" y="2255367"/>
            <a:ext cx="43639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Časová složitost:</a:t>
            </a:r>
            <a:endParaRPr lang="cs-CZ" b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 Algoritmus musí vždy projít celý seznam, bez ohledu na jeho počáteční uspořádání.</a:t>
            </a:r>
          </a:p>
          <a:p>
            <a:endParaRPr lang="cs-CZ" dirty="0">
              <a:solidFill>
                <a:schemeClr val="bg1"/>
              </a:solidFill>
            </a:endParaRPr>
          </a:p>
          <a:p>
            <a:r>
              <a:rPr lang="cs-CZ" b="1" dirty="0">
                <a:solidFill>
                  <a:schemeClr val="bg1"/>
                </a:solidFill>
              </a:rPr>
              <a:t>Stabilita: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Selection</a:t>
            </a:r>
            <a:r>
              <a:rPr lang="cs-CZ" dirty="0">
                <a:solidFill>
                  <a:schemeClr val="bg1"/>
                </a:solidFill>
              </a:rPr>
              <a:t> Sort není stabilní, protože při výměně prvků může změnit relativní pořadí prvků se stejnou hodnotou.</a:t>
            </a:r>
          </a:p>
          <a:p>
            <a:endParaRPr lang="cs-CZ" dirty="0">
              <a:solidFill>
                <a:schemeClr val="bg1"/>
              </a:solidFill>
            </a:endParaRPr>
          </a:p>
          <a:p>
            <a:r>
              <a:rPr lang="cs-CZ" b="1" dirty="0">
                <a:solidFill>
                  <a:schemeClr val="bg1"/>
                </a:solidFill>
              </a:rPr>
              <a:t>Výměny: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 každé iteraci se provede pouze jedna výměna, i když je seznam již částečně setříděný.</a:t>
            </a:r>
          </a:p>
        </p:txBody>
      </p:sp>
      <p:pic>
        <p:nvPicPr>
          <p:cNvPr id="2" name="Picture 5" descr="A picture containing nature, dune&#10;&#10;Description automatically generated">
            <a:extLst>
              <a:ext uri="{FF2B5EF4-FFF2-40B4-BE49-F238E27FC236}">
                <a16:creationId xmlns:a16="http://schemas.microsoft.com/office/drawing/2014/main" id="{281F5DE7-CECA-1201-C8C0-0B1A7D166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215" y="4459828"/>
            <a:ext cx="12246428" cy="4914899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3" name="Group 34">
            <a:extLst>
              <a:ext uri="{FF2B5EF4-FFF2-40B4-BE49-F238E27FC236}">
                <a16:creationId xmlns:a16="http://schemas.microsoft.com/office/drawing/2014/main" id="{196CD133-C4EB-E6CF-174D-70143B7CBF0F}"/>
              </a:ext>
            </a:extLst>
          </p:cNvPr>
          <p:cNvGrpSpPr/>
          <p:nvPr/>
        </p:nvGrpSpPr>
        <p:grpSpPr>
          <a:xfrm>
            <a:off x="12865725" y="-3564766"/>
            <a:ext cx="1408408" cy="1323654"/>
            <a:chOff x="8866794" y="1273934"/>
            <a:chExt cx="1408408" cy="1323654"/>
          </a:xfrm>
        </p:grpSpPr>
        <p:sp>
          <p:nvSpPr>
            <p:cNvPr id="5" name="Oval 10">
              <a:extLst>
                <a:ext uri="{FF2B5EF4-FFF2-40B4-BE49-F238E27FC236}">
                  <a16:creationId xmlns:a16="http://schemas.microsoft.com/office/drawing/2014/main" id="{2F4CCB0A-5C4E-B861-F435-DCA8968E8985}"/>
                </a:ext>
              </a:extLst>
            </p:cNvPr>
            <p:cNvSpPr/>
            <p:nvPr/>
          </p:nvSpPr>
          <p:spPr>
            <a:xfrm>
              <a:off x="8869922" y="1273934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23">
                  <a:extLst>
                    <a:ext uri="{FF2B5EF4-FFF2-40B4-BE49-F238E27FC236}">
                      <a16:creationId xmlns:a16="http://schemas.microsoft.com/office/drawing/2014/main" id="{08BA34B6-7F08-02B4-6B42-2087C1379E4A}"/>
                    </a:ext>
                  </a:extLst>
                </p:cNvPr>
                <p:cNvSpPr txBox="1"/>
                <p:nvPr/>
              </p:nvSpPr>
              <p:spPr>
                <a:xfrm>
                  <a:off x="8866794" y="1471300"/>
                  <a:ext cx="1408408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cs-CZ" sz="2000" b="1" i="1" dirty="0">
                      <a:solidFill>
                        <a:srgbClr val="2D3644"/>
                      </a:solidFill>
                      <a:latin typeface="Unna" panose="02040503070705020203" pitchFamily="18" charset="77"/>
                    </a:rPr>
                    <a:t>ČASOVÁ</a:t>
                  </a:r>
                </a:p>
                <a:p>
                  <a:pPr algn="ctr"/>
                  <a:r>
                    <a:rPr lang="cs-CZ" sz="2000" b="1" i="1" dirty="0">
                      <a:solidFill>
                        <a:srgbClr val="2D3644"/>
                      </a:solidFill>
                      <a:latin typeface="Unna" panose="02040503070705020203" pitchFamily="18" charset="77"/>
                    </a:rPr>
                    <a:t>SLOŽITOST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s-CZ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cs-CZ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cs-CZ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cs-CZ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rgbClr val="2D3644"/>
                    </a:solidFill>
                    <a:latin typeface="Unna" panose="02040503070705020203"/>
                  </a:endParaRPr>
                </a:p>
              </p:txBody>
            </p:sp>
          </mc:Choice>
          <mc:Fallback xmlns="">
            <p:sp>
              <p:nvSpPr>
                <p:cNvPr id="6" name="TextBox 23">
                  <a:extLst>
                    <a:ext uri="{FF2B5EF4-FFF2-40B4-BE49-F238E27FC236}">
                      <a16:creationId xmlns:a16="http://schemas.microsoft.com/office/drawing/2014/main" id="{08BA34B6-7F08-02B4-6B42-2087C1379E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6794" y="1471300"/>
                  <a:ext cx="1408408" cy="1015663"/>
                </a:xfrm>
                <a:prstGeom prst="rect">
                  <a:avLst/>
                </a:prstGeom>
                <a:blipFill>
                  <a:blip r:embed="rId5"/>
                  <a:stretch>
                    <a:fillRect l="-1299" t="-3614" r="-433"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35">
            <a:extLst>
              <a:ext uri="{FF2B5EF4-FFF2-40B4-BE49-F238E27FC236}">
                <a16:creationId xmlns:a16="http://schemas.microsoft.com/office/drawing/2014/main" id="{0ADB35BE-82BE-BF32-4E71-6F830F000280}"/>
              </a:ext>
            </a:extLst>
          </p:cNvPr>
          <p:cNvGrpSpPr/>
          <p:nvPr/>
        </p:nvGrpSpPr>
        <p:grpSpPr>
          <a:xfrm>
            <a:off x="14577802" y="-1290252"/>
            <a:ext cx="1562913" cy="1323654"/>
            <a:chOff x="9498716" y="2737873"/>
            <a:chExt cx="1562913" cy="1323654"/>
          </a:xfrm>
        </p:grpSpPr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373D8E2-4BD3-2983-528A-26619EAC7FF0}"/>
                </a:ext>
              </a:extLst>
            </p:cNvPr>
            <p:cNvSpPr/>
            <p:nvPr/>
          </p:nvSpPr>
          <p:spPr>
            <a:xfrm>
              <a:off x="9618656" y="2737873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25">
              <a:extLst>
                <a:ext uri="{FF2B5EF4-FFF2-40B4-BE49-F238E27FC236}">
                  <a16:creationId xmlns:a16="http://schemas.microsoft.com/office/drawing/2014/main" id="{EA997468-0092-539B-A0B4-0FC7D32A0883}"/>
                </a:ext>
              </a:extLst>
            </p:cNvPr>
            <p:cNvSpPr txBox="1"/>
            <p:nvPr/>
          </p:nvSpPr>
          <p:spPr>
            <a:xfrm>
              <a:off x="9498716" y="3072927"/>
              <a:ext cx="156291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/>
                </a:rPr>
                <a:t>NENÍ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/>
                </a:rPr>
                <a:t>STABILNÍ</a:t>
              </a:r>
              <a:endParaRPr lang="en-US" sz="2000" b="1" i="1" dirty="0">
                <a:solidFill>
                  <a:srgbClr val="2D3644"/>
                </a:solidFill>
                <a:latin typeface="Unna" panose="02040503070705020203"/>
              </a:endParaRPr>
            </a:p>
          </p:txBody>
        </p:sp>
      </p:grpSp>
      <p:grpSp>
        <p:nvGrpSpPr>
          <p:cNvPr id="11" name="Group 37">
            <a:extLst>
              <a:ext uri="{FF2B5EF4-FFF2-40B4-BE49-F238E27FC236}">
                <a16:creationId xmlns:a16="http://schemas.microsoft.com/office/drawing/2014/main" id="{A3D38CD7-4A88-7247-207D-B2ED8FCE5B0B}"/>
              </a:ext>
            </a:extLst>
          </p:cNvPr>
          <p:cNvGrpSpPr/>
          <p:nvPr/>
        </p:nvGrpSpPr>
        <p:grpSpPr>
          <a:xfrm>
            <a:off x="15786175" y="3351595"/>
            <a:ext cx="1366874" cy="1323654"/>
            <a:chOff x="9378096" y="4345434"/>
            <a:chExt cx="1366874" cy="1323654"/>
          </a:xfrm>
        </p:grpSpPr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D4475B63-443C-B265-2282-4782B4AAF4B0}"/>
                </a:ext>
              </a:extLst>
            </p:cNvPr>
            <p:cNvSpPr/>
            <p:nvPr/>
          </p:nvSpPr>
          <p:spPr>
            <a:xfrm>
              <a:off x="9412723" y="4345434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9125AB74-15D6-425E-60E7-C3972C1E1F29}"/>
                </a:ext>
              </a:extLst>
            </p:cNvPr>
            <p:cNvSpPr txBox="1"/>
            <p:nvPr/>
          </p:nvSpPr>
          <p:spPr>
            <a:xfrm>
              <a:off x="9378096" y="4501699"/>
              <a:ext cx="136687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POČET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VÝMĚN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O(n)</a:t>
              </a:r>
              <a:endParaRPr lang="en-US" sz="2000" b="1" i="1" dirty="0">
                <a:solidFill>
                  <a:srgbClr val="2D3644"/>
                </a:solidFill>
                <a:latin typeface="Unna" panose="02040503070705020203" pitchFamily="18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58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F44CBC1E-3AEC-C9EF-81BE-2912F968E0AB}"/>
              </a:ext>
            </a:extLst>
          </p:cNvPr>
          <p:cNvSpPr/>
          <p:nvPr/>
        </p:nvSpPr>
        <p:spPr>
          <a:xfrm>
            <a:off x="796838" y="5794962"/>
            <a:ext cx="2980210" cy="29802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smoke, clouds, dark, cloudy&#10;&#10;Description automatically generated">
            <a:extLst>
              <a:ext uri="{FF2B5EF4-FFF2-40B4-BE49-F238E27FC236}">
                <a16:creationId xmlns:a16="http://schemas.microsoft.com/office/drawing/2014/main" id="{DA828B5C-A1EE-5FC4-0FB0-C6B107ABF9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193" y="40140"/>
            <a:ext cx="12192000" cy="7971692"/>
          </a:xfrm>
          <a:prstGeom prst="rect">
            <a:avLst/>
          </a:prstGeom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id="{8A7D6754-E56A-98F7-29B5-419AAB76DB0B}"/>
              </a:ext>
            </a:extLst>
          </p:cNvPr>
          <p:cNvSpPr/>
          <p:nvPr/>
        </p:nvSpPr>
        <p:spPr>
          <a:xfrm>
            <a:off x="-91258" y="-20499"/>
            <a:ext cx="12310068" cy="683583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67C9197-DC20-4866-F08C-0A4A50FD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3129" y="1941905"/>
            <a:ext cx="4563665" cy="4563665"/>
          </a:xfrm>
          <a:prstGeom prst="rect">
            <a:avLst/>
          </a:prstGeom>
          <a:effectLst>
            <a:outerShdw blurRad="877233" dist="50800" dir="5400000" algn="ctr" rotWithShape="0">
              <a:srgbClr val="000000">
                <a:alpha val="64821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339F8F-FEB0-F843-E12E-931459A0D168}"/>
              </a:ext>
            </a:extLst>
          </p:cNvPr>
          <p:cNvSpPr txBox="1"/>
          <p:nvPr/>
        </p:nvSpPr>
        <p:spPr>
          <a:xfrm>
            <a:off x="3282611" y="-6155838"/>
            <a:ext cx="5681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8000" b="1" dirty="0">
                <a:solidFill>
                  <a:schemeClr val="bg1"/>
                </a:solidFill>
                <a:latin typeface="Unna" panose="02040503070705020203" pitchFamily="18" charset="77"/>
              </a:rPr>
              <a:t>VLASTNOSTI</a:t>
            </a:r>
            <a:endParaRPr lang="en-US" sz="8000" b="1" dirty="0">
              <a:solidFill>
                <a:schemeClr val="bg1"/>
              </a:solidFill>
              <a:latin typeface="Unna" panose="02040503070705020203" pitchFamily="18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B3809-95BC-6B4D-B3FD-2E04EA657EFF}"/>
              </a:ext>
            </a:extLst>
          </p:cNvPr>
          <p:cNvCxnSpPr>
            <a:cxnSpLocks/>
          </p:cNvCxnSpPr>
          <p:nvPr/>
        </p:nvCxnSpPr>
        <p:spPr>
          <a:xfrm>
            <a:off x="17327860" y="4019236"/>
            <a:ext cx="11664374" cy="1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6264AC7-3D76-AE82-C8FA-71FCABF5B3AE}"/>
              </a:ext>
            </a:extLst>
          </p:cNvPr>
          <p:cNvSpPr/>
          <p:nvPr/>
        </p:nvSpPr>
        <p:spPr>
          <a:xfrm>
            <a:off x="17211319" y="3924818"/>
            <a:ext cx="177209" cy="177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6C3BC-555B-ADE2-7BDF-66E8E16A33A6}"/>
              </a:ext>
            </a:extLst>
          </p:cNvPr>
          <p:cNvSpPr txBox="1"/>
          <p:nvPr/>
        </p:nvSpPr>
        <p:spPr>
          <a:xfrm>
            <a:off x="310907" y="1303212"/>
            <a:ext cx="43639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Časová složitost:</a:t>
            </a:r>
            <a:endParaRPr lang="cs-CZ" b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 Algoritmus musí vždy projít celý seznam, bez ohledu na jeho počáteční uspořádání.</a:t>
            </a:r>
          </a:p>
          <a:p>
            <a:endParaRPr lang="cs-CZ" dirty="0">
              <a:solidFill>
                <a:schemeClr val="bg1"/>
              </a:solidFill>
            </a:endParaRPr>
          </a:p>
          <a:p>
            <a:r>
              <a:rPr lang="cs-CZ" b="1" dirty="0">
                <a:solidFill>
                  <a:schemeClr val="bg1"/>
                </a:solidFill>
              </a:rPr>
              <a:t>Stabilita: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Selection</a:t>
            </a:r>
            <a:r>
              <a:rPr lang="cs-CZ" dirty="0">
                <a:solidFill>
                  <a:schemeClr val="bg1"/>
                </a:solidFill>
              </a:rPr>
              <a:t> Sort není stabilní, protože při výměně prvků může změnit relativní pořadí prvků se stejnou hodnotou.</a:t>
            </a:r>
          </a:p>
          <a:p>
            <a:endParaRPr lang="cs-CZ" dirty="0">
              <a:solidFill>
                <a:schemeClr val="bg1"/>
              </a:solidFill>
            </a:endParaRPr>
          </a:p>
          <a:p>
            <a:r>
              <a:rPr lang="cs-CZ" b="1" dirty="0">
                <a:solidFill>
                  <a:schemeClr val="bg1"/>
                </a:solidFill>
              </a:rPr>
              <a:t>Výměny: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 každé iteraci se provede pouze jedna výměna, i když je seznam již částečně setříděný.</a:t>
            </a:r>
          </a:p>
          <a:p>
            <a:endParaRPr lang="cs-CZ" dirty="0">
              <a:solidFill>
                <a:schemeClr val="bg1"/>
              </a:solidFill>
            </a:endParaRPr>
          </a:p>
          <a:p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8D8D796-DF9D-D229-AE4E-813F24DB34A4}"/>
              </a:ext>
            </a:extLst>
          </p:cNvPr>
          <p:cNvSpPr/>
          <p:nvPr/>
        </p:nvSpPr>
        <p:spPr>
          <a:xfrm rot="1746186">
            <a:off x="4222511" y="1687465"/>
            <a:ext cx="4784231" cy="5160382"/>
          </a:xfrm>
          <a:custGeom>
            <a:avLst/>
            <a:gdLst>
              <a:gd name="connsiteX0" fmla="*/ 2413615 w 4784231"/>
              <a:gd name="connsiteY0" fmla="*/ 104 h 5160382"/>
              <a:gd name="connsiteX1" fmla="*/ 4784232 w 4784231"/>
              <a:gd name="connsiteY1" fmla="*/ 2580191 h 5160382"/>
              <a:gd name="connsiteX2" fmla="*/ 2392116 w 4784231"/>
              <a:gd name="connsiteY2" fmla="*/ 2580191 h 5160382"/>
              <a:gd name="connsiteX3" fmla="*/ 2413615 w 4784231"/>
              <a:gd name="connsiteY3" fmla="*/ 104 h 5160382"/>
              <a:gd name="connsiteX0" fmla="*/ 2413615 w 4784231"/>
              <a:gd name="connsiteY0" fmla="*/ 104 h 5160382"/>
              <a:gd name="connsiteX1" fmla="*/ 4784232 w 4784231"/>
              <a:gd name="connsiteY1" fmla="*/ 2580191 h 516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4231" h="5160382" stroke="0" extrusionOk="0">
                <a:moveTo>
                  <a:pt x="2413615" y="104"/>
                </a:moveTo>
                <a:cubicBezTo>
                  <a:pt x="3637284" y="-42079"/>
                  <a:pt x="4648852" y="1215048"/>
                  <a:pt x="4784232" y="2580191"/>
                </a:cubicBezTo>
                <a:cubicBezTo>
                  <a:pt x="4405217" y="2447309"/>
                  <a:pt x="3379184" y="2665142"/>
                  <a:pt x="2392116" y="2580191"/>
                </a:cubicBezTo>
                <a:cubicBezTo>
                  <a:pt x="2267052" y="1435180"/>
                  <a:pt x="2564029" y="814638"/>
                  <a:pt x="2413615" y="104"/>
                </a:cubicBezTo>
                <a:close/>
              </a:path>
              <a:path w="4784231" h="5160382" fill="none" extrusionOk="0">
                <a:moveTo>
                  <a:pt x="2413615" y="104"/>
                </a:moveTo>
                <a:cubicBezTo>
                  <a:pt x="3936776" y="37798"/>
                  <a:pt x="4839469" y="1050561"/>
                  <a:pt x="4784232" y="2580191"/>
                </a:cubicBezTo>
              </a:path>
              <a:path w="4784231" h="5160382" fill="none" stroke="0" extrusionOk="0">
                <a:moveTo>
                  <a:pt x="2413615" y="104"/>
                </a:moveTo>
                <a:cubicBezTo>
                  <a:pt x="3653637" y="-26928"/>
                  <a:pt x="4855338" y="1198213"/>
                  <a:pt x="4784232" y="2580191"/>
                </a:cubicBezTo>
              </a:path>
            </a:pathLst>
          </a:custGeom>
          <a:ln w="15875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28645"/>
                      <a:gd name="adj2" fmla="val 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3E2447-5194-2FEF-9BCD-471ED401DC45}"/>
              </a:ext>
            </a:extLst>
          </p:cNvPr>
          <p:cNvGrpSpPr/>
          <p:nvPr/>
        </p:nvGrpSpPr>
        <p:grpSpPr>
          <a:xfrm>
            <a:off x="8866794" y="1273934"/>
            <a:ext cx="1408408" cy="1323654"/>
            <a:chOff x="8866794" y="1273934"/>
            <a:chExt cx="1408408" cy="132365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36AD31-913F-4642-D1FF-A7A9A0195405}"/>
                </a:ext>
              </a:extLst>
            </p:cNvPr>
            <p:cNvSpPr/>
            <p:nvPr/>
          </p:nvSpPr>
          <p:spPr>
            <a:xfrm>
              <a:off x="8869922" y="1273934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5968B35-6C3A-BB4F-A9C1-AC8152F27A11}"/>
                    </a:ext>
                  </a:extLst>
                </p:cNvPr>
                <p:cNvSpPr txBox="1"/>
                <p:nvPr/>
              </p:nvSpPr>
              <p:spPr>
                <a:xfrm>
                  <a:off x="8866794" y="1471300"/>
                  <a:ext cx="1408408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cs-CZ" sz="2000" b="1" i="1" dirty="0">
                      <a:solidFill>
                        <a:srgbClr val="2D3644"/>
                      </a:solidFill>
                      <a:latin typeface="Unna" panose="02040503070705020203" pitchFamily="18" charset="77"/>
                    </a:rPr>
                    <a:t>ČASOVÁ</a:t>
                  </a:r>
                </a:p>
                <a:p>
                  <a:pPr algn="ctr"/>
                  <a:r>
                    <a:rPr lang="cs-CZ" sz="2000" b="1" i="1" dirty="0">
                      <a:solidFill>
                        <a:srgbClr val="2D3644"/>
                      </a:solidFill>
                      <a:latin typeface="Unna" panose="02040503070705020203" pitchFamily="18" charset="77"/>
                    </a:rPr>
                    <a:t>SLOŽITOST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s-CZ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cs-CZ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cs-CZ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cs-CZ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rgbClr val="2D3644"/>
                    </a:solidFill>
                    <a:latin typeface="Unna" panose="02040503070705020203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5968B35-6C3A-BB4F-A9C1-AC8152F27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6794" y="1471300"/>
                  <a:ext cx="1408408" cy="1015663"/>
                </a:xfrm>
                <a:prstGeom prst="rect">
                  <a:avLst/>
                </a:prstGeom>
                <a:blipFill>
                  <a:blip r:embed="rId4"/>
                  <a:stretch>
                    <a:fillRect l="-1299" t="-2994" r="-433"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0C06BA-F83C-4CDC-84B9-389C54FCB298}"/>
              </a:ext>
            </a:extLst>
          </p:cNvPr>
          <p:cNvGrpSpPr/>
          <p:nvPr/>
        </p:nvGrpSpPr>
        <p:grpSpPr>
          <a:xfrm>
            <a:off x="9498716" y="2737873"/>
            <a:ext cx="1562913" cy="1323654"/>
            <a:chOff x="9498716" y="2737873"/>
            <a:chExt cx="1562913" cy="132365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520FDC-16FA-2FF8-6E1B-9F83CEFEC881}"/>
                </a:ext>
              </a:extLst>
            </p:cNvPr>
            <p:cNvSpPr/>
            <p:nvPr/>
          </p:nvSpPr>
          <p:spPr>
            <a:xfrm>
              <a:off x="9618656" y="2737873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BDAEA-B5D8-6339-6E80-12B7F40D6DEE}"/>
                </a:ext>
              </a:extLst>
            </p:cNvPr>
            <p:cNvSpPr txBox="1"/>
            <p:nvPr/>
          </p:nvSpPr>
          <p:spPr>
            <a:xfrm>
              <a:off x="9498716" y="3072927"/>
              <a:ext cx="156291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/>
                </a:rPr>
                <a:t>NENÍ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/>
                </a:rPr>
                <a:t>STABILNÍ</a:t>
              </a:r>
              <a:endParaRPr lang="en-US" sz="2000" b="1" i="1" dirty="0">
                <a:solidFill>
                  <a:srgbClr val="2D3644"/>
                </a:solidFill>
                <a:latin typeface="Unna" panose="02040503070705020203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F9C2B8-F643-9D27-0DD1-03B6B8FE85E1}"/>
              </a:ext>
            </a:extLst>
          </p:cNvPr>
          <p:cNvGrpSpPr/>
          <p:nvPr/>
        </p:nvGrpSpPr>
        <p:grpSpPr>
          <a:xfrm>
            <a:off x="9378096" y="4345434"/>
            <a:ext cx="1366874" cy="1323654"/>
            <a:chOff x="9378096" y="4345434"/>
            <a:chExt cx="1366874" cy="132365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6031CB-3070-B58A-42CF-9496B8B89344}"/>
                </a:ext>
              </a:extLst>
            </p:cNvPr>
            <p:cNvSpPr/>
            <p:nvPr/>
          </p:nvSpPr>
          <p:spPr>
            <a:xfrm>
              <a:off x="9412723" y="4345434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6125F3-7B8B-2AE0-794F-AA2AB0621856}"/>
                </a:ext>
              </a:extLst>
            </p:cNvPr>
            <p:cNvSpPr txBox="1"/>
            <p:nvPr/>
          </p:nvSpPr>
          <p:spPr>
            <a:xfrm>
              <a:off x="9378096" y="4501699"/>
              <a:ext cx="136687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POČET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VÝMĚN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O(n)</a:t>
              </a:r>
              <a:endParaRPr lang="en-US" sz="2000" b="1" i="1" dirty="0">
                <a:solidFill>
                  <a:srgbClr val="2D3644"/>
                </a:solidFill>
                <a:latin typeface="Unna" panose="02040503070705020203" pitchFamily="18" charset="77"/>
              </a:endParaRPr>
            </a:p>
          </p:txBody>
        </p:sp>
      </p:grpSp>
      <p:pic>
        <p:nvPicPr>
          <p:cNvPr id="3" name="Picture 5" descr="A picture containing nature, dune&#10;&#10;Description automatically generated">
            <a:extLst>
              <a:ext uri="{FF2B5EF4-FFF2-40B4-BE49-F238E27FC236}">
                <a16:creationId xmlns:a16="http://schemas.microsoft.com/office/drawing/2014/main" id="{DE6D59D0-5025-8648-3F65-D7A3945E3A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30513"/>
            <a:ext cx="12246428" cy="4914899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46" name="TextBox 2">
            <a:extLst>
              <a:ext uri="{FF2B5EF4-FFF2-40B4-BE49-F238E27FC236}">
                <a16:creationId xmlns:a16="http://schemas.microsoft.com/office/drawing/2014/main" id="{71039358-647E-5596-CEAE-88EFB24D7B43}"/>
              </a:ext>
            </a:extLst>
          </p:cNvPr>
          <p:cNvSpPr txBox="1"/>
          <p:nvPr/>
        </p:nvSpPr>
        <p:spPr>
          <a:xfrm>
            <a:off x="12308812" y="2302104"/>
            <a:ext cx="5949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 b="1" dirty="0">
                <a:solidFill>
                  <a:schemeClr val="bg1"/>
                </a:solidFill>
                <a:effectLst>
                  <a:outerShdw blurRad="625466" dist="50800" dir="5400000" algn="ctr" rotWithShape="0">
                    <a:srgbClr val="000000">
                      <a:alpha val="51097"/>
                    </a:srgbClr>
                  </a:outerShdw>
                </a:effectLst>
                <a:latin typeface="Unna" panose="02040503070705020203" pitchFamily="18" charset="77"/>
              </a:rPr>
              <a:t>SELECT SORTU</a:t>
            </a:r>
            <a:endParaRPr lang="en-US" sz="7200" b="1" dirty="0">
              <a:solidFill>
                <a:schemeClr val="bg1"/>
              </a:solidFill>
              <a:effectLst>
                <a:outerShdw blurRad="625466" dist="50800" dir="5400000" algn="ctr" rotWithShape="0">
                  <a:srgbClr val="000000">
                    <a:alpha val="51097"/>
                  </a:srgbClr>
                </a:outerShdw>
              </a:effectLst>
              <a:latin typeface="Unna" panose="02040503070705020203" pitchFamily="18" charset="77"/>
            </a:endParaRP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C16417D5-112C-4691-8D9E-AB28FD7BAD69}"/>
              </a:ext>
            </a:extLst>
          </p:cNvPr>
          <p:cNvSpPr txBox="1"/>
          <p:nvPr/>
        </p:nvSpPr>
        <p:spPr>
          <a:xfrm>
            <a:off x="-7358265" y="1319435"/>
            <a:ext cx="5009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9600" b="1" dirty="0">
                <a:solidFill>
                  <a:schemeClr val="bg1"/>
                </a:solidFill>
                <a:effectLst>
                  <a:outerShdw blurRad="625466" dist="50800" dir="5400000" algn="ctr" rotWithShape="0">
                    <a:srgbClr val="000000">
                      <a:alpha val="51097"/>
                    </a:srgbClr>
                  </a:outerShdw>
                </a:effectLst>
                <a:latin typeface="Unna" panose="02040503070705020203" pitchFamily="18" charset="77"/>
              </a:rPr>
              <a:t>UŽITÍ</a:t>
            </a:r>
            <a:endParaRPr lang="en-US" sz="9600" b="1" dirty="0">
              <a:solidFill>
                <a:schemeClr val="bg1"/>
              </a:solidFill>
              <a:effectLst>
                <a:outerShdw blurRad="625466" dist="50800" dir="5400000" algn="ctr" rotWithShape="0">
                  <a:srgbClr val="000000">
                    <a:alpha val="51097"/>
                  </a:srgbClr>
                </a:outerShdw>
              </a:effectLst>
              <a:latin typeface="Unna" panose="020405030707050202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3929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2F62F3-5543-4A4C-D284-CFD81FD20A35}"/>
              </a:ext>
            </a:extLst>
          </p:cNvPr>
          <p:cNvSpPr/>
          <p:nvPr/>
        </p:nvSpPr>
        <p:spPr>
          <a:xfrm>
            <a:off x="2626691" y="2102296"/>
            <a:ext cx="6693436" cy="66934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smoke, clouds, dark, cloudy&#10;&#10;Description automatically generated">
            <a:extLst>
              <a:ext uri="{FF2B5EF4-FFF2-40B4-BE49-F238E27FC236}">
                <a16:creationId xmlns:a16="http://schemas.microsoft.com/office/drawing/2014/main" id="{821894F4-7309-F639-8C5C-826AB10080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30873" y="3015522"/>
            <a:ext cx="12192000" cy="7971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162E8C-14F5-0002-8D8A-768A2B09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8018" y="3090709"/>
            <a:ext cx="3223802" cy="3223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AA657D-0106-D2FD-2F5D-6DD26868161B}"/>
              </a:ext>
            </a:extLst>
          </p:cNvPr>
          <p:cNvSpPr txBox="1"/>
          <p:nvPr/>
        </p:nvSpPr>
        <p:spPr>
          <a:xfrm>
            <a:off x="5353921" y="2044963"/>
            <a:ext cx="5949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 b="1" dirty="0">
                <a:solidFill>
                  <a:schemeClr val="bg1"/>
                </a:solidFill>
                <a:effectLst>
                  <a:outerShdw blurRad="625466" dist="50800" dir="5400000" algn="ctr" rotWithShape="0">
                    <a:srgbClr val="000000">
                      <a:alpha val="51097"/>
                    </a:srgbClr>
                  </a:outerShdw>
                </a:effectLst>
                <a:latin typeface="Unna" panose="02040503070705020203" pitchFamily="18" charset="77"/>
              </a:rPr>
              <a:t>SELECT SORTU</a:t>
            </a:r>
            <a:endParaRPr lang="en-US" sz="7200" b="1" dirty="0">
              <a:solidFill>
                <a:schemeClr val="bg1"/>
              </a:solidFill>
              <a:effectLst>
                <a:outerShdw blurRad="625466" dist="50800" dir="5400000" algn="ctr" rotWithShape="0">
                  <a:srgbClr val="000000">
                    <a:alpha val="51097"/>
                  </a:srgbClr>
                </a:outerShdw>
              </a:effectLst>
              <a:latin typeface="Unna" panose="02040503070705020203" pitchFamily="18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952383-E582-7151-9F31-0CE3486F29AE}"/>
              </a:ext>
            </a:extLst>
          </p:cNvPr>
          <p:cNvSpPr txBox="1"/>
          <p:nvPr/>
        </p:nvSpPr>
        <p:spPr>
          <a:xfrm>
            <a:off x="1251563" y="1215237"/>
            <a:ext cx="5009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9600" b="1" dirty="0">
                <a:solidFill>
                  <a:schemeClr val="bg1"/>
                </a:solidFill>
                <a:effectLst>
                  <a:outerShdw blurRad="625466" dist="50800" dir="5400000" algn="ctr" rotWithShape="0">
                    <a:srgbClr val="000000">
                      <a:alpha val="51097"/>
                    </a:srgbClr>
                  </a:outerShdw>
                </a:effectLst>
                <a:latin typeface="Unna" panose="02040503070705020203" pitchFamily="18" charset="77"/>
              </a:rPr>
              <a:t>UŽITÍ</a:t>
            </a:r>
            <a:endParaRPr lang="en-US" sz="9600" b="1" dirty="0">
              <a:solidFill>
                <a:schemeClr val="bg1"/>
              </a:solidFill>
              <a:effectLst>
                <a:outerShdw blurRad="625466" dist="50800" dir="5400000" algn="ctr" rotWithShape="0">
                  <a:srgbClr val="000000">
                    <a:alpha val="51097"/>
                  </a:srgbClr>
                </a:outerShdw>
              </a:effectLst>
              <a:latin typeface="Unna" panose="02040503070705020203" pitchFamily="18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B3809-95BC-6B4D-B3FD-2E04EA657EFF}"/>
              </a:ext>
            </a:extLst>
          </p:cNvPr>
          <p:cNvCxnSpPr>
            <a:cxnSpLocks/>
          </p:cNvCxnSpPr>
          <p:nvPr/>
        </p:nvCxnSpPr>
        <p:spPr>
          <a:xfrm>
            <a:off x="17327860" y="4019236"/>
            <a:ext cx="11664374" cy="1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6264AC7-3D76-AE82-C8FA-71FCABF5B3AE}"/>
              </a:ext>
            </a:extLst>
          </p:cNvPr>
          <p:cNvSpPr/>
          <p:nvPr/>
        </p:nvSpPr>
        <p:spPr>
          <a:xfrm>
            <a:off x="17211319" y="3924818"/>
            <a:ext cx="177209" cy="177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FBA25D02-8357-ACB1-34B3-07C4092C9EFC}"/>
              </a:ext>
            </a:extLst>
          </p:cNvPr>
          <p:cNvSpPr/>
          <p:nvPr/>
        </p:nvSpPr>
        <p:spPr>
          <a:xfrm rot="4766254">
            <a:off x="4222511" y="1687465"/>
            <a:ext cx="4784231" cy="5160382"/>
          </a:xfrm>
          <a:custGeom>
            <a:avLst/>
            <a:gdLst>
              <a:gd name="connsiteX0" fmla="*/ 2413615 w 4784231"/>
              <a:gd name="connsiteY0" fmla="*/ 104 h 5160382"/>
              <a:gd name="connsiteX1" fmla="*/ 4784232 w 4784231"/>
              <a:gd name="connsiteY1" fmla="*/ 2580191 h 5160382"/>
              <a:gd name="connsiteX2" fmla="*/ 2392116 w 4784231"/>
              <a:gd name="connsiteY2" fmla="*/ 2580191 h 5160382"/>
              <a:gd name="connsiteX3" fmla="*/ 2413615 w 4784231"/>
              <a:gd name="connsiteY3" fmla="*/ 104 h 5160382"/>
              <a:gd name="connsiteX0" fmla="*/ 2413615 w 4784231"/>
              <a:gd name="connsiteY0" fmla="*/ 104 h 5160382"/>
              <a:gd name="connsiteX1" fmla="*/ 4784232 w 4784231"/>
              <a:gd name="connsiteY1" fmla="*/ 2580191 h 516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4231" h="5160382" stroke="0" extrusionOk="0">
                <a:moveTo>
                  <a:pt x="2413615" y="104"/>
                </a:moveTo>
                <a:cubicBezTo>
                  <a:pt x="3637284" y="-42079"/>
                  <a:pt x="4648852" y="1215048"/>
                  <a:pt x="4784232" y="2580191"/>
                </a:cubicBezTo>
                <a:cubicBezTo>
                  <a:pt x="4405217" y="2447309"/>
                  <a:pt x="3379184" y="2665142"/>
                  <a:pt x="2392116" y="2580191"/>
                </a:cubicBezTo>
                <a:cubicBezTo>
                  <a:pt x="2267052" y="1435180"/>
                  <a:pt x="2564029" y="814638"/>
                  <a:pt x="2413615" y="104"/>
                </a:cubicBezTo>
                <a:close/>
              </a:path>
              <a:path w="4784231" h="5160382" fill="none" extrusionOk="0">
                <a:moveTo>
                  <a:pt x="2413615" y="104"/>
                </a:moveTo>
                <a:cubicBezTo>
                  <a:pt x="3936776" y="37798"/>
                  <a:pt x="4839469" y="1050561"/>
                  <a:pt x="4784232" y="2580191"/>
                </a:cubicBezTo>
              </a:path>
              <a:path w="4784231" h="5160382" fill="none" stroke="0" extrusionOk="0">
                <a:moveTo>
                  <a:pt x="2413615" y="104"/>
                </a:moveTo>
                <a:cubicBezTo>
                  <a:pt x="3653637" y="-26928"/>
                  <a:pt x="4855338" y="1198213"/>
                  <a:pt x="4784232" y="2580191"/>
                </a:cubicBezTo>
              </a:path>
            </a:pathLst>
          </a:custGeom>
          <a:ln w="15875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28645"/>
                      <a:gd name="adj2" fmla="val 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565A3-3E12-D979-4C7B-AC627399CD4C}"/>
              </a:ext>
            </a:extLst>
          </p:cNvPr>
          <p:cNvSpPr txBox="1"/>
          <p:nvPr/>
        </p:nvSpPr>
        <p:spPr>
          <a:xfrm>
            <a:off x="13814113" y="1871318"/>
            <a:ext cx="51411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Select Sort,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známý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také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jako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Selection Sort, je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jednoduchý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řadicí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algoritmus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který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funguje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principu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opakovaného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hledání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nejmenšího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nebo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největšího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podle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pořadí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)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prvku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v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nezpracované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části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seznamu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jeho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umístění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na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správné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místo</a:t>
            </a:r>
            <a:r>
              <a:rPr lang="en-US" b="0" i="0" dirty="0">
                <a:solidFill>
                  <a:schemeClr val="bg1"/>
                </a:solidFill>
                <a:effectLst/>
                <a:latin typeface="Josefin Slab" panose="02000000000000000000" pitchFamily="2" charset="77"/>
              </a:rPr>
              <a:t>.</a:t>
            </a:r>
            <a:endParaRPr lang="en-US" dirty="0">
              <a:solidFill>
                <a:schemeClr val="bg1"/>
              </a:solidFill>
              <a:latin typeface="Josefin Slab" panose="02000000000000000000" pitchFamily="2" charset="77"/>
            </a:endParaRPr>
          </a:p>
        </p:txBody>
      </p:sp>
      <p:pic>
        <p:nvPicPr>
          <p:cNvPr id="4" name="Picture 5" descr="A picture containing nature, dune&#10;&#10;Description automatically generated">
            <a:extLst>
              <a:ext uri="{FF2B5EF4-FFF2-40B4-BE49-F238E27FC236}">
                <a16:creationId xmlns:a16="http://schemas.microsoft.com/office/drawing/2014/main" id="{ABA6030A-683B-D8E9-1F0A-4553173006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9805" y="11266477"/>
            <a:ext cx="12246428" cy="4914899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13" name="Group 34">
            <a:extLst>
              <a:ext uri="{FF2B5EF4-FFF2-40B4-BE49-F238E27FC236}">
                <a16:creationId xmlns:a16="http://schemas.microsoft.com/office/drawing/2014/main" id="{81D66025-00FA-8029-DEE8-C93ECE98FCB2}"/>
              </a:ext>
            </a:extLst>
          </p:cNvPr>
          <p:cNvGrpSpPr/>
          <p:nvPr/>
        </p:nvGrpSpPr>
        <p:grpSpPr>
          <a:xfrm>
            <a:off x="12950830" y="-3248957"/>
            <a:ext cx="1408408" cy="1323654"/>
            <a:chOff x="8866794" y="1273934"/>
            <a:chExt cx="1408408" cy="1323654"/>
          </a:xfrm>
        </p:grpSpPr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AC6201EC-A4C1-2BD8-2442-4D75403E4CB6}"/>
                </a:ext>
              </a:extLst>
            </p:cNvPr>
            <p:cNvSpPr/>
            <p:nvPr/>
          </p:nvSpPr>
          <p:spPr>
            <a:xfrm>
              <a:off x="8869922" y="1273934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23">
                  <a:extLst>
                    <a:ext uri="{FF2B5EF4-FFF2-40B4-BE49-F238E27FC236}">
                      <a16:creationId xmlns:a16="http://schemas.microsoft.com/office/drawing/2014/main" id="{8A698DF9-261C-0FBE-C016-9846704DD082}"/>
                    </a:ext>
                  </a:extLst>
                </p:cNvPr>
                <p:cNvSpPr txBox="1"/>
                <p:nvPr/>
              </p:nvSpPr>
              <p:spPr>
                <a:xfrm>
                  <a:off x="8866794" y="1471300"/>
                  <a:ext cx="1408408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cs-CZ" sz="2000" b="1" i="1" dirty="0">
                      <a:solidFill>
                        <a:srgbClr val="2D3644"/>
                      </a:solidFill>
                      <a:latin typeface="Unna" panose="02040503070705020203" pitchFamily="18" charset="77"/>
                    </a:rPr>
                    <a:t>ČASOVÁ</a:t>
                  </a:r>
                </a:p>
                <a:p>
                  <a:pPr algn="ctr"/>
                  <a:r>
                    <a:rPr lang="cs-CZ" sz="2000" b="1" i="1" dirty="0">
                      <a:solidFill>
                        <a:srgbClr val="2D3644"/>
                      </a:solidFill>
                      <a:latin typeface="Unna" panose="02040503070705020203" pitchFamily="18" charset="77"/>
                    </a:rPr>
                    <a:t>SLOŽITOST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s-CZ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cs-CZ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cs-CZ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cs-CZ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rgbClr val="2D3644"/>
                    </a:solidFill>
                    <a:latin typeface="Unna" panose="02040503070705020203"/>
                  </a:endParaRPr>
                </a:p>
              </p:txBody>
            </p:sp>
          </mc:Choice>
          <mc:Fallback xmlns="">
            <p:sp>
              <p:nvSpPr>
                <p:cNvPr id="15" name="TextBox 23">
                  <a:extLst>
                    <a:ext uri="{FF2B5EF4-FFF2-40B4-BE49-F238E27FC236}">
                      <a16:creationId xmlns:a16="http://schemas.microsoft.com/office/drawing/2014/main" id="{8A698DF9-261C-0FBE-C016-9846704DD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6794" y="1471300"/>
                  <a:ext cx="1408408" cy="1015663"/>
                </a:xfrm>
                <a:prstGeom prst="rect">
                  <a:avLst/>
                </a:prstGeom>
                <a:blipFill>
                  <a:blip r:embed="rId6"/>
                  <a:stretch>
                    <a:fillRect l="-862" t="-2994" r="-431"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37">
            <a:extLst>
              <a:ext uri="{FF2B5EF4-FFF2-40B4-BE49-F238E27FC236}">
                <a16:creationId xmlns:a16="http://schemas.microsoft.com/office/drawing/2014/main" id="{ED8B658F-9064-20A1-FE63-0AAEE28B558A}"/>
              </a:ext>
            </a:extLst>
          </p:cNvPr>
          <p:cNvGrpSpPr/>
          <p:nvPr/>
        </p:nvGrpSpPr>
        <p:grpSpPr>
          <a:xfrm>
            <a:off x="15820844" y="3395855"/>
            <a:ext cx="1366874" cy="1323654"/>
            <a:chOff x="9378096" y="4345434"/>
            <a:chExt cx="1366874" cy="1323654"/>
          </a:xfrm>
        </p:grpSpPr>
        <p:sp>
          <p:nvSpPr>
            <p:cNvPr id="30" name="Oval 17">
              <a:extLst>
                <a:ext uri="{FF2B5EF4-FFF2-40B4-BE49-F238E27FC236}">
                  <a16:creationId xmlns:a16="http://schemas.microsoft.com/office/drawing/2014/main" id="{737D5CD5-4AB6-55E3-DACD-03EF838807F0}"/>
                </a:ext>
              </a:extLst>
            </p:cNvPr>
            <p:cNvSpPr/>
            <p:nvPr/>
          </p:nvSpPr>
          <p:spPr>
            <a:xfrm>
              <a:off x="9412723" y="4345434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E4579FDB-298D-BD4B-4FC4-85D673487A66}"/>
                </a:ext>
              </a:extLst>
            </p:cNvPr>
            <p:cNvSpPr txBox="1"/>
            <p:nvPr/>
          </p:nvSpPr>
          <p:spPr>
            <a:xfrm>
              <a:off x="9378096" y="4501699"/>
              <a:ext cx="136687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POČET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VÝMĚN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O(n)</a:t>
              </a:r>
              <a:endParaRPr lang="en-US" sz="2000" b="1" i="1" dirty="0">
                <a:solidFill>
                  <a:srgbClr val="2D3644"/>
                </a:solidFill>
                <a:latin typeface="Unna" panose="02040503070705020203" pitchFamily="18" charset="77"/>
              </a:endParaRPr>
            </a:p>
          </p:txBody>
        </p:sp>
      </p:grpSp>
      <p:grpSp>
        <p:nvGrpSpPr>
          <p:cNvPr id="33" name="Group 35">
            <a:extLst>
              <a:ext uri="{FF2B5EF4-FFF2-40B4-BE49-F238E27FC236}">
                <a16:creationId xmlns:a16="http://schemas.microsoft.com/office/drawing/2014/main" id="{DA355CD1-4992-C144-4ACE-EC2AFE79DDEE}"/>
              </a:ext>
            </a:extLst>
          </p:cNvPr>
          <p:cNvGrpSpPr/>
          <p:nvPr/>
        </p:nvGrpSpPr>
        <p:grpSpPr>
          <a:xfrm>
            <a:off x="14941368" y="-1156800"/>
            <a:ext cx="1562913" cy="1323654"/>
            <a:chOff x="9498716" y="2737873"/>
            <a:chExt cx="1562913" cy="1323654"/>
          </a:xfrm>
        </p:grpSpPr>
        <p:sp>
          <p:nvSpPr>
            <p:cNvPr id="34" name="Oval 16">
              <a:extLst>
                <a:ext uri="{FF2B5EF4-FFF2-40B4-BE49-F238E27FC236}">
                  <a16:creationId xmlns:a16="http://schemas.microsoft.com/office/drawing/2014/main" id="{4434302B-A9CC-3F40-C0F6-D28BE7813E8D}"/>
                </a:ext>
              </a:extLst>
            </p:cNvPr>
            <p:cNvSpPr/>
            <p:nvPr/>
          </p:nvSpPr>
          <p:spPr>
            <a:xfrm>
              <a:off x="9618656" y="2737873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id="{D8D705D4-F156-E1AC-6B91-61EABC2EB702}"/>
                </a:ext>
              </a:extLst>
            </p:cNvPr>
            <p:cNvSpPr txBox="1"/>
            <p:nvPr/>
          </p:nvSpPr>
          <p:spPr>
            <a:xfrm>
              <a:off x="9498716" y="3072927"/>
              <a:ext cx="156291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/>
                </a:rPr>
                <a:t>NENÍ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/>
                </a:rPr>
                <a:t>STABILNÍ</a:t>
              </a:r>
              <a:endParaRPr lang="en-US" sz="2000" b="1" i="1" dirty="0">
                <a:solidFill>
                  <a:srgbClr val="2D3644"/>
                </a:solidFill>
                <a:latin typeface="Unna" panose="0204050307070502020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99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">
            <a:extLst>
              <a:ext uri="{FF2B5EF4-FFF2-40B4-BE49-F238E27FC236}">
                <a16:creationId xmlns:a16="http://schemas.microsoft.com/office/drawing/2014/main" id="{415D80C3-7467-944D-01D8-AC91E33A0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B2F62F3-5543-4A4C-D284-CFD81FD20A35}"/>
              </a:ext>
            </a:extLst>
          </p:cNvPr>
          <p:cNvSpPr/>
          <p:nvPr/>
        </p:nvSpPr>
        <p:spPr>
          <a:xfrm>
            <a:off x="1892709" y="153720"/>
            <a:ext cx="6693436" cy="66934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smoke, clouds, dark, cloudy&#10;&#10;Description automatically generated">
            <a:extLst>
              <a:ext uri="{FF2B5EF4-FFF2-40B4-BE49-F238E27FC236}">
                <a16:creationId xmlns:a16="http://schemas.microsoft.com/office/drawing/2014/main" id="{821894F4-7309-F639-8C5C-826AB10080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477771"/>
            <a:ext cx="12192000" cy="7971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AA657D-0106-D2FD-2F5D-6DD26868161B}"/>
              </a:ext>
            </a:extLst>
          </p:cNvPr>
          <p:cNvSpPr txBox="1"/>
          <p:nvPr/>
        </p:nvSpPr>
        <p:spPr>
          <a:xfrm>
            <a:off x="1062737" y="3090115"/>
            <a:ext cx="5466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b="1" dirty="0">
                <a:solidFill>
                  <a:schemeClr val="bg1"/>
                </a:solidFill>
                <a:effectLst>
                  <a:outerShdw blurRad="625466" dist="50800" dir="5400000" algn="ctr" rotWithShape="0">
                    <a:srgbClr val="000000">
                      <a:alpha val="51097"/>
                    </a:srgbClr>
                  </a:outerShdw>
                </a:effectLst>
                <a:latin typeface="Unna" panose="02040503070705020203" pitchFamily="18" charset="77"/>
              </a:rPr>
              <a:t>SELECT SORTU</a:t>
            </a:r>
            <a:endParaRPr lang="en-US" sz="4000" b="1" dirty="0">
              <a:solidFill>
                <a:schemeClr val="bg1"/>
              </a:solidFill>
              <a:effectLst>
                <a:outerShdw blurRad="625466" dist="50800" dir="5400000" algn="ctr" rotWithShape="0">
                  <a:srgbClr val="000000">
                    <a:alpha val="51097"/>
                  </a:srgbClr>
                </a:outerShdw>
              </a:effectLst>
              <a:latin typeface="Unna" panose="02040503070705020203" pitchFamily="18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952383-E582-7151-9F31-0CE3486F29AE}"/>
              </a:ext>
            </a:extLst>
          </p:cNvPr>
          <p:cNvSpPr txBox="1"/>
          <p:nvPr/>
        </p:nvSpPr>
        <p:spPr>
          <a:xfrm>
            <a:off x="-265629" y="2321004"/>
            <a:ext cx="31231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600" b="1" dirty="0">
                <a:solidFill>
                  <a:schemeClr val="bg1"/>
                </a:solidFill>
                <a:effectLst>
                  <a:outerShdw blurRad="625466" dist="50800" dir="5400000" algn="ctr" rotWithShape="0">
                    <a:srgbClr val="000000">
                      <a:alpha val="51097"/>
                    </a:srgbClr>
                  </a:outerShdw>
                </a:effectLst>
                <a:latin typeface="Unna" panose="02040503070705020203" pitchFamily="18" charset="77"/>
              </a:rPr>
              <a:t>UŽITÍ</a:t>
            </a:r>
            <a:endParaRPr lang="en-US" sz="6600" b="1" dirty="0">
              <a:solidFill>
                <a:schemeClr val="bg1"/>
              </a:solidFill>
              <a:effectLst>
                <a:outerShdw blurRad="625466" dist="50800" dir="5400000" algn="ctr" rotWithShape="0">
                  <a:srgbClr val="000000">
                    <a:alpha val="51097"/>
                  </a:srgbClr>
                </a:outerShdw>
              </a:effectLst>
              <a:latin typeface="Unna" panose="02040503070705020203" pitchFamily="18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B3809-95BC-6B4D-B3FD-2E04EA657EFF}"/>
              </a:ext>
            </a:extLst>
          </p:cNvPr>
          <p:cNvCxnSpPr>
            <a:cxnSpLocks/>
          </p:cNvCxnSpPr>
          <p:nvPr/>
        </p:nvCxnSpPr>
        <p:spPr>
          <a:xfrm>
            <a:off x="17327860" y="4019236"/>
            <a:ext cx="11664374" cy="1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6264AC7-3D76-AE82-C8FA-71FCABF5B3AE}"/>
              </a:ext>
            </a:extLst>
          </p:cNvPr>
          <p:cNvSpPr/>
          <p:nvPr/>
        </p:nvSpPr>
        <p:spPr>
          <a:xfrm>
            <a:off x="17211319" y="3924818"/>
            <a:ext cx="177209" cy="177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FBA25D02-8357-ACB1-34B3-07C4092C9EFC}"/>
              </a:ext>
            </a:extLst>
          </p:cNvPr>
          <p:cNvSpPr/>
          <p:nvPr/>
        </p:nvSpPr>
        <p:spPr>
          <a:xfrm rot="4766254">
            <a:off x="2397944" y="1843494"/>
            <a:ext cx="3130688" cy="3376832"/>
          </a:xfrm>
          <a:custGeom>
            <a:avLst/>
            <a:gdLst>
              <a:gd name="connsiteX0" fmla="*/ 1579412 w 3130688"/>
              <a:gd name="connsiteY0" fmla="*/ 68 h 3376832"/>
              <a:gd name="connsiteX1" fmla="*/ 3130688 w 3130688"/>
              <a:gd name="connsiteY1" fmla="*/ 1688416 h 3376832"/>
              <a:gd name="connsiteX2" fmla="*/ 1565344 w 3130688"/>
              <a:gd name="connsiteY2" fmla="*/ 1688416 h 3376832"/>
              <a:gd name="connsiteX3" fmla="*/ 1579412 w 3130688"/>
              <a:gd name="connsiteY3" fmla="*/ 68 h 3376832"/>
              <a:gd name="connsiteX0" fmla="*/ 1579412 w 3130688"/>
              <a:gd name="connsiteY0" fmla="*/ 68 h 3376832"/>
              <a:gd name="connsiteX1" fmla="*/ 3130688 w 3130688"/>
              <a:gd name="connsiteY1" fmla="*/ 1688416 h 337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30688" h="3376832" stroke="0" extrusionOk="0">
                <a:moveTo>
                  <a:pt x="1579412" y="68"/>
                </a:moveTo>
                <a:cubicBezTo>
                  <a:pt x="2372914" y="-32001"/>
                  <a:pt x="3003364" y="809637"/>
                  <a:pt x="3130688" y="1688416"/>
                </a:cubicBezTo>
                <a:cubicBezTo>
                  <a:pt x="2824944" y="1632650"/>
                  <a:pt x="2304996" y="1574929"/>
                  <a:pt x="1565344" y="1688416"/>
                </a:cubicBezTo>
                <a:cubicBezTo>
                  <a:pt x="1623728" y="1476965"/>
                  <a:pt x="1451566" y="260467"/>
                  <a:pt x="1579412" y="68"/>
                </a:cubicBezTo>
                <a:close/>
              </a:path>
              <a:path w="3130688" h="3376832" fill="none" extrusionOk="0">
                <a:moveTo>
                  <a:pt x="1579412" y="68"/>
                </a:moveTo>
                <a:cubicBezTo>
                  <a:pt x="2458352" y="10761"/>
                  <a:pt x="3171955" y="676923"/>
                  <a:pt x="3130688" y="1688416"/>
                </a:cubicBezTo>
              </a:path>
              <a:path w="3130688" h="3376832" fill="none" stroke="0" extrusionOk="0">
                <a:moveTo>
                  <a:pt x="1579412" y="68"/>
                </a:moveTo>
                <a:cubicBezTo>
                  <a:pt x="2306587" y="-63725"/>
                  <a:pt x="3275199" y="830898"/>
                  <a:pt x="3130688" y="1688416"/>
                </a:cubicBezTo>
              </a:path>
            </a:pathLst>
          </a:custGeom>
          <a:ln w="15875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28645"/>
                      <a:gd name="adj2" fmla="val 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C023ED-930E-92ED-5B3F-FFD97742586A}"/>
              </a:ext>
            </a:extLst>
          </p:cNvPr>
          <p:cNvSpPr txBox="1"/>
          <p:nvPr/>
        </p:nvSpPr>
        <p:spPr>
          <a:xfrm>
            <a:off x="6096000" y="516270"/>
            <a:ext cx="514116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Kdy je </a:t>
            </a:r>
            <a:r>
              <a:rPr lang="cs-CZ" b="1" dirty="0" err="1">
                <a:solidFill>
                  <a:schemeClr val="bg1"/>
                </a:solidFill>
              </a:rPr>
              <a:t>Selection</a:t>
            </a:r>
            <a:r>
              <a:rPr lang="cs-CZ" b="1" dirty="0">
                <a:solidFill>
                  <a:schemeClr val="bg1"/>
                </a:solidFill>
              </a:rPr>
              <a:t> Sort vhodný?</a:t>
            </a:r>
          </a:p>
          <a:p>
            <a:endParaRPr lang="cs-CZ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Pro </a:t>
            </a:r>
            <a:r>
              <a:rPr lang="cs-CZ" b="1" dirty="0">
                <a:solidFill>
                  <a:schemeClr val="bg1"/>
                </a:solidFill>
              </a:rPr>
              <a:t>malé datové sady</a:t>
            </a:r>
            <a:r>
              <a:rPr lang="cs-CZ" dirty="0">
                <a:solidFill>
                  <a:schemeClr val="bg1"/>
                </a:solidFill>
              </a:rPr>
              <a:t> (např. seznamy do desítek prvků), kde není kvadratická časová složitost výraznou překážkou.</a:t>
            </a:r>
          </a:p>
          <a:p>
            <a:endParaRPr lang="cs-CZ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 prostředí s </a:t>
            </a:r>
            <a:r>
              <a:rPr lang="cs-CZ" b="1" dirty="0">
                <a:solidFill>
                  <a:schemeClr val="bg1"/>
                </a:solidFill>
              </a:rPr>
              <a:t>omezenou pamětí</a:t>
            </a:r>
            <a:r>
              <a:rPr lang="cs-CZ" dirty="0">
                <a:solidFill>
                  <a:schemeClr val="bg1"/>
                </a:solidFill>
              </a:rPr>
              <a:t>, kde je nutné minimalizovat dodatečné nároky na paměť.</a:t>
            </a:r>
          </a:p>
          <a:p>
            <a:endParaRPr lang="cs-CZ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 případech, kdy je důležité mít jednoduchý a rychle implementovatelný algoritmus (např. pro vzdělávací účely nebo jako základní řešení).</a:t>
            </a:r>
          </a:p>
          <a:p>
            <a:endParaRPr lang="cs-CZ" dirty="0">
              <a:solidFill>
                <a:schemeClr val="bg1"/>
              </a:solidFill>
            </a:endParaRPr>
          </a:p>
          <a:p>
            <a:r>
              <a:rPr lang="cs-CZ" b="1" dirty="0">
                <a:solidFill>
                  <a:schemeClr val="bg1"/>
                </a:solidFill>
              </a:rPr>
              <a:t>Kdy není </a:t>
            </a:r>
            <a:r>
              <a:rPr lang="cs-CZ" b="1" dirty="0" err="1">
                <a:solidFill>
                  <a:schemeClr val="bg1"/>
                </a:solidFill>
              </a:rPr>
              <a:t>Selection</a:t>
            </a:r>
            <a:r>
              <a:rPr lang="cs-CZ" b="1" dirty="0">
                <a:solidFill>
                  <a:schemeClr val="bg1"/>
                </a:solidFill>
              </a:rPr>
              <a:t> Sort vhodný?</a:t>
            </a:r>
          </a:p>
          <a:p>
            <a:endParaRPr lang="cs-CZ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Pro </a:t>
            </a:r>
            <a:r>
              <a:rPr lang="cs-CZ" b="1" dirty="0">
                <a:solidFill>
                  <a:schemeClr val="bg1"/>
                </a:solidFill>
              </a:rPr>
              <a:t>velké datové sady</a:t>
            </a:r>
            <a:r>
              <a:rPr lang="cs-CZ" dirty="0">
                <a:solidFill>
                  <a:schemeClr val="bg1"/>
                </a:solidFill>
              </a:rPr>
              <a:t>, kde jsou moderní algoritmy mnohem rychlejší.</a:t>
            </a:r>
          </a:p>
          <a:p>
            <a:endParaRPr lang="cs-CZ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Pokud je potřeba </a:t>
            </a:r>
            <a:r>
              <a:rPr lang="cs-CZ" b="1" dirty="0">
                <a:solidFill>
                  <a:schemeClr val="bg1"/>
                </a:solidFill>
              </a:rPr>
              <a:t>stabilní třídění</a:t>
            </a:r>
            <a:r>
              <a:rPr lang="cs-CZ" dirty="0">
                <a:solidFill>
                  <a:schemeClr val="bg1"/>
                </a:solidFill>
              </a:rPr>
              <a:t>, což </a:t>
            </a:r>
            <a:r>
              <a:rPr lang="cs-CZ" dirty="0" err="1">
                <a:solidFill>
                  <a:schemeClr val="bg1"/>
                </a:solidFill>
              </a:rPr>
              <a:t>Selection</a:t>
            </a:r>
            <a:r>
              <a:rPr lang="cs-CZ" dirty="0">
                <a:solidFill>
                  <a:schemeClr val="bg1"/>
                </a:solidFill>
              </a:rPr>
              <a:t> Sort nativně neposkytuje.</a:t>
            </a:r>
          </a:p>
          <a:p>
            <a:endParaRPr lang="cs-CZ" dirty="0">
              <a:solidFill>
                <a:schemeClr val="bg1"/>
              </a:solidFill>
            </a:endParaRPr>
          </a:p>
          <a:p>
            <a:pPr lvl="1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FAD8B9-CFF6-60BC-D36E-33A36C9A1F4D}"/>
              </a:ext>
            </a:extLst>
          </p:cNvPr>
          <p:cNvSpPr txBox="1"/>
          <p:nvPr/>
        </p:nvSpPr>
        <p:spPr>
          <a:xfrm>
            <a:off x="580159" y="10071582"/>
            <a:ext cx="7192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0000" b="1" dirty="0">
                <a:ln w="3175">
                  <a:solidFill>
                    <a:schemeClr val="bg1"/>
                  </a:solidFill>
                </a:ln>
                <a:noFill/>
                <a:latin typeface="Unna" panose="02040503070705020203" pitchFamily="18" charset="77"/>
              </a:rPr>
              <a:t>POZORNOST</a:t>
            </a:r>
            <a:endParaRPr lang="en-US" sz="10000" b="1" dirty="0">
              <a:ln w="3175">
                <a:solidFill>
                  <a:schemeClr val="bg1"/>
                </a:solidFill>
              </a:ln>
              <a:noFill/>
              <a:latin typeface="Unna" panose="02040503070705020203" pitchFamily="18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A76A9A-A97D-CBDB-87BA-A840769B9FC6}"/>
              </a:ext>
            </a:extLst>
          </p:cNvPr>
          <p:cNvSpPr txBox="1"/>
          <p:nvPr/>
        </p:nvSpPr>
        <p:spPr>
          <a:xfrm>
            <a:off x="580159" y="-2464823"/>
            <a:ext cx="4128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600" b="1" dirty="0">
                <a:solidFill>
                  <a:schemeClr val="bg1"/>
                </a:solidFill>
                <a:effectLst>
                  <a:outerShdw blurRad="625466" dist="50800" dir="5400000" algn="ctr" rotWithShape="0">
                    <a:srgbClr val="000000">
                      <a:alpha val="51097"/>
                    </a:srgbClr>
                  </a:outerShdw>
                </a:effectLst>
                <a:latin typeface="Unna" panose="02040503070705020203" pitchFamily="18" charset="77"/>
              </a:rPr>
              <a:t>DÍKY ZA</a:t>
            </a:r>
            <a:endParaRPr lang="en-US" sz="6600" b="1" dirty="0">
              <a:solidFill>
                <a:schemeClr val="bg1"/>
              </a:solidFill>
              <a:effectLst>
                <a:outerShdw blurRad="625466" dist="50800" dir="5400000" algn="ctr" rotWithShape="0">
                  <a:srgbClr val="000000">
                    <a:alpha val="51097"/>
                  </a:srgbClr>
                </a:outerShdw>
              </a:effectLst>
              <a:latin typeface="Unna" panose="02040503070705020203" pitchFamily="18" charset="77"/>
            </a:endParaRPr>
          </a:p>
        </p:txBody>
      </p:sp>
      <p:grpSp>
        <p:nvGrpSpPr>
          <p:cNvPr id="15" name="Group 34">
            <a:extLst>
              <a:ext uri="{FF2B5EF4-FFF2-40B4-BE49-F238E27FC236}">
                <a16:creationId xmlns:a16="http://schemas.microsoft.com/office/drawing/2014/main" id="{C7E36C4C-3A89-CA8F-B562-42BEA63EF6AF}"/>
              </a:ext>
            </a:extLst>
          </p:cNvPr>
          <p:cNvGrpSpPr/>
          <p:nvPr/>
        </p:nvGrpSpPr>
        <p:grpSpPr>
          <a:xfrm>
            <a:off x="13172094" y="-3234479"/>
            <a:ext cx="1408408" cy="1323654"/>
            <a:chOff x="8866794" y="1273934"/>
            <a:chExt cx="1408408" cy="1323654"/>
          </a:xfrm>
        </p:grpSpPr>
        <p:sp>
          <p:nvSpPr>
            <p:cNvPr id="27" name="Oval 10">
              <a:extLst>
                <a:ext uri="{FF2B5EF4-FFF2-40B4-BE49-F238E27FC236}">
                  <a16:creationId xmlns:a16="http://schemas.microsoft.com/office/drawing/2014/main" id="{92709C06-2CFC-76C7-6D9B-4E2C549D5E5F}"/>
                </a:ext>
              </a:extLst>
            </p:cNvPr>
            <p:cNvSpPr/>
            <p:nvPr/>
          </p:nvSpPr>
          <p:spPr>
            <a:xfrm>
              <a:off x="8869922" y="1273934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3">
                  <a:extLst>
                    <a:ext uri="{FF2B5EF4-FFF2-40B4-BE49-F238E27FC236}">
                      <a16:creationId xmlns:a16="http://schemas.microsoft.com/office/drawing/2014/main" id="{49ABB0E9-C3B8-CC83-8024-29E1C0133F2F}"/>
                    </a:ext>
                  </a:extLst>
                </p:cNvPr>
                <p:cNvSpPr txBox="1"/>
                <p:nvPr/>
              </p:nvSpPr>
              <p:spPr>
                <a:xfrm>
                  <a:off x="8866794" y="1471300"/>
                  <a:ext cx="1408408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cs-CZ" sz="2000" b="1" i="1" dirty="0">
                      <a:solidFill>
                        <a:srgbClr val="2D3644"/>
                      </a:solidFill>
                      <a:latin typeface="Unna" panose="02040503070705020203" pitchFamily="18" charset="77"/>
                    </a:rPr>
                    <a:t>ČASOVÁ</a:t>
                  </a:r>
                </a:p>
                <a:p>
                  <a:pPr algn="ctr"/>
                  <a:r>
                    <a:rPr lang="cs-CZ" sz="2000" b="1" i="1" dirty="0">
                      <a:solidFill>
                        <a:srgbClr val="2D3644"/>
                      </a:solidFill>
                      <a:latin typeface="Unna" panose="02040503070705020203" pitchFamily="18" charset="77"/>
                    </a:rPr>
                    <a:t>SLOŽITOST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s-CZ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cs-CZ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cs-CZ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cs-CZ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rgbClr val="2D3644"/>
                    </a:solidFill>
                    <a:latin typeface="Unna" panose="02040503070705020203"/>
                  </a:endParaRPr>
                </a:p>
              </p:txBody>
            </p:sp>
          </mc:Choice>
          <mc:Fallback xmlns="">
            <p:sp>
              <p:nvSpPr>
                <p:cNvPr id="29" name="TextBox 23">
                  <a:extLst>
                    <a:ext uri="{FF2B5EF4-FFF2-40B4-BE49-F238E27FC236}">
                      <a16:creationId xmlns:a16="http://schemas.microsoft.com/office/drawing/2014/main" id="{49ABB0E9-C3B8-CC83-8024-29E1C0133F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6794" y="1471300"/>
                  <a:ext cx="1408408" cy="1015663"/>
                </a:xfrm>
                <a:prstGeom prst="rect">
                  <a:avLst/>
                </a:prstGeom>
                <a:blipFill>
                  <a:blip r:embed="rId3"/>
                  <a:stretch>
                    <a:fillRect l="-1299" t="-3614" r="-433"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35">
            <a:extLst>
              <a:ext uri="{FF2B5EF4-FFF2-40B4-BE49-F238E27FC236}">
                <a16:creationId xmlns:a16="http://schemas.microsoft.com/office/drawing/2014/main" id="{94140161-B6C2-22E2-1795-B446B014F784}"/>
              </a:ext>
            </a:extLst>
          </p:cNvPr>
          <p:cNvGrpSpPr/>
          <p:nvPr/>
        </p:nvGrpSpPr>
        <p:grpSpPr>
          <a:xfrm>
            <a:off x="15359258" y="-1169934"/>
            <a:ext cx="1562913" cy="1323654"/>
            <a:chOff x="9498716" y="2737873"/>
            <a:chExt cx="1562913" cy="1323654"/>
          </a:xfrm>
        </p:grpSpPr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25D0AC7C-CF1A-445C-B6BF-187BA58FFADD}"/>
                </a:ext>
              </a:extLst>
            </p:cNvPr>
            <p:cNvSpPr/>
            <p:nvPr/>
          </p:nvSpPr>
          <p:spPr>
            <a:xfrm>
              <a:off x="9618656" y="2737873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04167793-D542-6D79-2542-83883A3EF827}"/>
                </a:ext>
              </a:extLst>
            </p:cNvPr>
            <p:cNvSpPr txBox="1"/>
            <p:nvPr/>
          </p:nvSpPr>
          <p:spPr>
            <a:xfrm>
              <a:off x="9498716" y="3072927"/>
              <a:ext cx="156291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/>
                </a:rPr>
                <a:t>NENÍ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/>
                </a:rPr>
                <a:t>STABILNÍ</a:t>
              </a:r>
              <a:endParaRPr lang="en-US" sz="2000" b="1" i="1" dirty="0">
                <a:solidFill>
                  <a:srgbClr val="2D3644"/>
                </a:solidFill>
                <a:latin typeface="Unna" panose="02040503070705020203"/>
              </a:endParaRPr>
            </a:p>
          </p:txBody>
        </p:sp>
      </p:grpSp>
      <p:grpSp>
        <p:nvGrpSpPr>
          <p:cNvPr id="33" name="Group 37">
            <a:extLst>
              <a:ext uri="{FF2B5EF4-FFF2-40B4-BE49-F238E27FC236}">
                <a16:creationId xmlns:a16="http://schemas.microsoft.com/office/drawing/2014/main" id="{5EC759AC-8C17-93A5-C48D-0EE089228C32}"/>
              </a:ext>
            </a:extLst>
          </p:cNvPr>
          <p:cNvGrpSpPr/>
          <p:nvPr/>
        </p:nvGrpSpPr>
        <p:grpSpPr>
          <a:xfrm>
            <a:off x="15844445" y="3262991"/>
            <a:ext cx="1366874" cy="1323654"/>
            <a:chOff x="9378096" y="4345434"/>
            <a:chExt cx="1366874" cy="1323654"/>
          </a:xfrm>
        </p:grpSpPr>
        <p:sp>
          <p:nvSpPr>
            <p:cNvPr id="34" name="Oval 17">
              <a:extLst>
                <a:ext uri="{FF2B5EF4-FFF2-40B4-BE49-F238E27FC236}">
                  <a16:creationId xmlns:a16="http://schemas.microsoft.com/office/drawing/2014/main" id="{5812714F-9C49-181C-E6E3-572FDCF7E510}"/>
                </a:ext>
              </a:extLst>
            </p:cNvPr>
            <p:cNvSpPr/>
            <p:nvPr/>
          </p:nvSpPr>
          <p:spPr>
            <a:xfrm>
              <a:off x="9412723" y="4345434"/>
              <a:ext cx="1323654" cy="1323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D0AB09CA-3EAD-FE95-DC79-F854F6FC768D}"/>
                </a:ext>
              </a:extLst>
            </p:cNvPr>
            <p:cNvSpPr txBox="1"/>
            <p:nvPr/>
          </p:nvSpPr>
          <p:spPr>
            <a:xfrm>
              <a:off x="9378096" y="4501699"/>
              <a:ext cx="136687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POČET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VÝMĚN</a:t>
              </a:r>
            </a:p>
            <a:p>
              <a:pPr algn="ctr"/>
              <a:r>
                <a:rPr lang="cs-CZ" sz="2000" b="1" i="1" dirty="0">
                  <a:solidFill>
                    <a:srgbClr val="2D3644"/>
                  </a:solidFill>
                  <a:latin typeface="Unna" panose="02040503070705020203" pitchFamily="18" charset="77"/>
                </a:rPr>
                <a:t>O(n)</a:t>
              </a:r>
              <a:endParaRPr lang="en-US" sz="2000" b="1" i="1" dirty="0">
                <a:solidFill>
                  <a:srgbClr val="2D3644"/>
                </a:solidFill>
                <a:latin typeface="Unna" panose="02040503070705020203" pitchFamily="18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4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8671459-F428-D8D2-5E44-4EDCEB8AB042}"/>
              </a:ext>
            </a:extLst>
          </p:cNvPr>
          <p:cNvSpPr/>
          <p:nvPr/>
        </p:nvSpPr>
        <p:spPr>
          <a:xfrm>
            <a:off x="1925619" y="-7410552"/>
            <a:ext cx="6693436" cy="66934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smoke, clouds, dark, cloudy&#10;&#10;Description automatically generated">
            <a:extLst>
              <a:ext uri="{FF2B5EF4-FFF2-40B4-BE49-F238E27FC236}">
                <a16:creationId xmlns:a16="http://schemas.microsoft.com/office/drawing/2014/main" id="{821894F4-7309-F639-8C5C-826AB10080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30873" y="8422975"/>
            <a:ext cx="12192000" cy="797169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6264AC7-3D76-AE82-C8FA-71FCABF5B3AE}"/>
              </a:ext>
            </a:extLst>
          </p:cNvPr>
          <p:cNvSpPr/>
          <p:nvPr/>
        </p:nvSpPr>
        <p:spPr>
          <a:xfrm>
            <a:off x="17211319" y="3924818"/>
            <a:ext cx="177209" cy="177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FBA25D02-8357-ACB1-34B3-07C4092C9EFC}"/>
              </a:ext>
            </a:extLst>
          </p:cNvPr>
          <p:cNvSpPr/>
          <p:nvPr/>
        </p:nvSpPr>
        <p:spPr>
          <a:xfrm rot="4766254">
            <a:off x="2397944" y="9853831"/>
            <a:ext cx="3130688" cy="3376832"/>
          </a:xfrm>
          <a:custGeom>
            <a:avLst/>
            <a:gdLst>
              <a:gd name="connsiteX0" fmla="*/ 1579412 w 3130688"/>
              <a:gd name="connsiteY0" fmla="*/ 68 h 3376832"/>
              <a:gd name="connsiteX1" fmla="*/ 3130688 w 3130688"/>
              <a:gd name="connsiteY1" fmla="*/ 1688416 h 3376832"/>
              <a:gd name="connsiteX2" fmla="*/ 1565344 w 3130688"/>
              <a:gd name="connsiteY2" fmla="*/ 1688416 h 3376832"/>
              <a:gd name="connsiteX3" fmla="*/ 1579412 w 3130688"/>
              <a:gd name="connsiteY3" fmla="*/ 68 h 3376832"/>
              <a:gd name="connsiteX0" fmla="*/ 1579412 w 3130688"/>
              <a:gd name="connsiteY0" fmla="*/ 68 h 3376832"/>
              <a:gd name="connsiteX1" fmla="*/ 3130688 w 3130688"/>
              <a:gd name="connsiteY1" fmla="*/ 1688416 h 337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30688" h="3376832" stroke="0" extrusionOk="0">
                <a:moveTo>
                  <a:pt x="1579412" y="68"/>
                </a:moveTo>
                <a:cubicBezTo>
                  <a:pt x="2372914" y="-32001"/>
                  <a:pt x="3003364" y="809637"/>
                  <a:pt x="3130688" y="1688416"/>
                </a:cubicBezTo>
                <a:cubicBezTo>
                  <a:pt x="2824944" y="1632650"/>
                  <a:pt x="2304996" y="1574929"/>
                  <a:pt x="1565344" y="1688416"/>
                </a:cubicBezTo>
                <a:cubicBezTo>
                  <a:pt x="1623728" y="1476965"/>
                  <a:pt x="1451566" y="260467"/>
                  <a:pt x="1579412" y="68"/>
                </a:cubicBezTo>
                <a:close/>
              </a:path>
              <a:path w="3130688" h="3376832" fill="none" extrusionOk="0">
                <a:moveTo>
                  <a:pt x="1579412" y="68"/>
                </a:moveTo>
                <a:cubicBezTo>
                  <a:pt x="2458352" y="10761"/>
                  <a:pt x="3171955" y="676923"/>
                  <a:pt x="3130688" y="1688416"/>
                </a:cubicBezTo>
              </a:path>
              <a:path w="3130688" h="3376832" fill="none" stroke="0" extrusionOk="0">
                <a:moveTo>
                  <a:pt x="1579412" y="68"/>
                </a:moveTo>
                <a:cubicBezTo>
                  <a:pt x="2306587" y="-63725"/>
                  <a:pt x="3275199" y="830898"/>
                  <a:pt x="3130688" y="1688416"/>
                </a:cubicBezTo>
              </a:path>
            </a:pathLst>
          </a:custGeom>
          <a:ln w="15875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28645"/>
                      <a:gd name="adj2" fmla="val 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6EDE2A-64FD-1606-CEF6-BA627519D674}"/>
              </a:ext>
            </a:extLst>
          </p:cNvPr>
          <p:cNvSpPr txBox="1"/>
          <p:nvPr/>
        </p:nvSpPr>
        <p:spPr>
          <a:xfrm>
            <a:off x="969135" y="3131502"/>
            <a:ext cx="74782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0000" b="1" dirty="0">
                <a:ln w="3175">
                  <a:solidFill>
                    <a:schemeClr val="bg1"/>
                  </a:solidFill>
                </a:ln>
                <a:noFill/>
                <a:latin typeface="Unna" panose="02040503070705020203" pitchFamily="18" charset="77"/>
              </a:rPr>
              <a:t>POZORNOST</a:t>
            </a:r>
            <a:endParaRPr lang="en-US" sz="10000" b="1" dirty="0">
              <a:ln w="3175">
                <a:solidFill>
                  <a:schemeClr val="bg1"/>
                </a:solidFill>
              </a:ln>
              <a:noFill/>
              <a:latin typeface="Unna" panose="02040503070705020203" pitchFamily="18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597047-9154-4A99-A6D9-97DA6B29FBF1}"/>
              </a:ext>
            </a:extLst>
          </p:cNvPr>
          <p:cNvSpPr txBox="1"/>
          <p:nvPr/>
        </p:nvSpPr>
        <p:spPr>
          <a:xfrm>
            <a:off x="580159" y="2355142"/>
            <a:ext cx="4128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600" b="1">
                <a:solidFill>
                  <a:schemeClr val="bg1"/>
                </a:solidFill>
                <a:effectLst>
                  <a:outerShdw blurRad="625466" dist="50800" dir="5400000" algn="ctr" rotWithShape="0">
                    <a:srgbClr val="000000">
                      <a:alpha val="51097"/>
                    </a:srgbClr>
                  </a:outerShdw>
                </a:effectLst>
                <a:latin typeface="Unna" panose="02040503070705020203" pitchFamily="18" charset="77"/>
              </a:rPr>
              <a:t>DÍKY ZA</a:t>
            </a:r>
            <a:endParaRPr lang="en-US" sz="6600" b="1" dirty="0">
              <a:solidFill>
                <a:schemeClr val="bg1"/>
              </a:solidFill>
              <a:effectLst>
                <a:outerShdw blurRad="625466" dist="50800" dir="5400000" algn="ctr" rotWithShape="0">
                  <a:srgbClr val="000000">
                    <a:alpha val="51097"/>
                  </a:srgbClr>
                </a:outerShdw>
              </a:effectLst>
              <a:latin typeface="Unna" panose="02040503070705020203" pitchFamily="18" charset="77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CA679621-2441-05C8-487B-F7BB5923B382}"/>
              </a:ext>
            </a:extLst>
          </p:cNvPr>
          <p:cNvSpPr txBox="1"/>
          <p:nvPr/>
        </p:nvSpPr>
        <p:spPr>
          <a:xfrm>
            <a:off x="454977" y="10537906"/>
            <a:ext cx="31231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600" b="1">
                <a:solidFill>
                  <a:schemeClr val="bg1"/>
                </a:solidFill>
                <a:effectLst>
                  <a:outerShdw blurRad="625466" dist="50800" dir="5400000" algn="ctr" rotWithShape="0">
                    <a:srgbClr val="000000">
                      <a:alpha val="51097"/>
                    </a:srgbClr>
                  </a:outerShdw>
                </a:effectLst>
                <a:latin typeface="Unna" panose="02040503070705020203" pitchFamily="18" charset="77"/>
              </a:rPr>
              <a:t>UŽITÍ</a:t>
            </a:r>
            <a:endParaRPr lang="en-US" sz="6600" b="1" dirty="0">
              <a:solidFill>
                <a:schemeClr val="bg1"/>
              </a:solidFill>
              <a:effectLst>
                <a:outerShdw blurRad="625466" dist="50800" dir="5400000" algn="ctr" rotWithShape="0">
                  <a:srgbClr val="000000">
                    <a:alpha val="51097"/>
                  </a:srgbClr>
                </a:outerShdw>
              </a:effectLst>
              <a:latin typeface="Unna" panose="02040503070705020203" pitchFamily="18" charset="7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F0C10F0-BD00-73F1-F74F-5E32D166808A}"/>
              </a:ext>
            </a:extLst>
          </p:cNvPr>
          <p:cNvSpPr txBox="1"/>
          <p:nvPr/>
        </p:nvSpPr>
        <p:spPr>
          <a:xfrm>
            <a:off x="1230252" y="11456405"/>
            <a:ext cx="5466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b="1">
                <a:solidFill>
                  <a:schemeClr val="bg1"/>
                </a:solidFill>
                <a:effectLst>
                  <a:outerShdw blurRad="625466" dist="50800" dir="5400000" algn="ctr" rotWithShape="0">
                    <a:srgbClr val="000000">
                      <a:alpha val="51097"/>
                    </a:srgbClr>
                  </a:outerShdw>
                </a:effectLst>
                <a:latin typeface="Unna" panose="02040503070705020203" pitchFamily="18" charset="77"/>
              </a:rPr>
              <a:t>SELECT SORTU</a:t>
            </a:r>
            <a:endParaRPr lang="en-US" sz="4000" b="1" dirty="0">
              <a:solidFill>
                <a:schemeClr val="bg1"/>
              </a:solidFill>
              <a:effectLst>
                <a:outerShdw blurRad="625466" dist="50800" dir="5400000" algn="ctr" rotWithShape="0">
                  <a:srgbClr val="000000">
                    <a:alpha val="51097"/>
                  </a:srgbClr>
                </a:outerShdw>
              </a:effectLst>
              <a:latin typeface="Unna" panose="02040503070705020203" pitchFamily="18" charset="77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371DF07F-BC38-6FFD-8F4C-2CEDD458F015}"/>
              </a:ext>
            </a:extLst>
          </p:cNvPr>
          <p:cNvSpPr txBox="1"/>
          <p:nvPr/>
        </p:nvSpPr>
        <p:spPr>
          <a:xfrm>
            <a:off x="13483196" y="433723"/>
            <a:ext cx="514116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>
                <a:solidFill>
                  <a:schemeClr val="bg1"/>
                </a:solidFill>
              </a:rPr>
              <a:t>Kdy je Selection Sort vhodný?</a:t>
            </a:r>
          </a:p>
          <a:p>
            <a:endParaRPr lang="cs-CZ" b="1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bg1"/>
                </a:solidFill>
              </a:rPr>
              <a:t>Pro </a:t>
            </a:r>
            <a:r>
              <a:rPr lang="cs-CZ" b="1">
                <a:solidFill>
                  <a:schemeClr val="bg1"/>
                </a:solidFill>
              </a:rPr>
              <a:t>malé datové sady</a:t>
            </a:r>
            <a:r>
              <a:rPr lang="cs-CZ">
                <a:solidFill>
                  <a:schemeClr val="bg1"/>
                </a:solidFill>
              </a:rPr>
              <a:t> (např. seznamy do desítek prvků), kde není kvadratická časová složitost výraznou překážkou.</a:t>
            </a:r>
          </a:p>
          <a:p>
            <a:endParaRPr lang="cs-CZ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bg1"/>
                </a:solidFill>
              </a:rPr>
              <a:t>V prostředí s </a:t>
            </a:r>
            <a:r>
              <a:rPr lang="cs-CZ" b="1">
                <a:solidFill>
                  <a:schemeClr val="bg1"/>
                </a:solidFill>
              </a:rPr>
              <a:t>omezenou pamětí</a:t>
            </a:r>
            <a:r>
              <a:rPr lang="cs-CZ">
                <a:solidFill>
                  <a:schemeClr val="bg1"/>
                </a:solidFill>
              </a:rPr>
              <a:t>, kde je nutné minimalizovat dodatečné nároky na paměť.</a:t>
            </a:r>
          </a:p>
          <a:p>
            <a:endParaRPr lang="cs-CZ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bg1"/>
                </a:solidFill>
              </a:rPr>
              <a:t>V případech, kdy je důležité mít jednoduchý a rychle implementovatelný algoritmus (např. pro vzdělávací účely nebo jako základní řešení).</a:t>
            </a:r>
          </a:p>
          <a:p>
            <a:endParaRPr lang="cs-CZ">
              <a:solidFill>
                <a:schemeClr val="bg1"/>
              </a:solidFill>
            </a:endParaRPr>
          </a:p>
          <a:p>
            <a:r>
              <a:rPr lang="cs-CZ" b="1">
                <a:solidFill>
                  <a:schemeClr val="bg1"/>
                </a:solidFill>
              </a:rPr>
              <a:t>Kdy není Selection Sort vhodný?</a:t>
            </a:r>
          </a:p>
          <a:p>
            <a:endParaRPr lang="cs-CZ" b="1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bg1"/>
                </a:solidFill>
              </a:rPr>
              <a:t>Pro </a:t>
            </a:r>
            <a:r>
              <a:rPr lang="cs-CZ" b="1">
                <a:solidFill>
                  <a:schemeClr val="bg1"/>
                </a:solidFill>
              </a:rPr>
              <a:t>velké datové sady</a:t>
            </a:r>
            <a:r>
              <a:rPr lang="cs-CZ">
                <a:solidFill>
                  <a:schemeClr val="bg1"/>
                </a:solidFill>
              </a:rPr>
              <a:t>, kde jsou moderní algoritmy mnohem rychlejší.</a:t>
            </a:r>
          </a:p>
          <a:p>
            <a:endParaRPr lang="cs-CZ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bg1"/>
                </a:solidFill>
              </a:rPr>
              <a:t>Pokud je potřeba </a:t>
            </a:r>
            <a:r>
              <a:rPr lang="cs-CZ" b="1">
                <a:solidFill>
                  <a:schemeClr val="bg1"/>
                </a:solidFill>
              </a:rPr>
              <a:t>stabilní třídění</a:t>
            </a:r>
            <a:r>
              <a:rPr lang="cs-CZ">
                <a:solidFill>
                  <a:schemeClr val="bg1"/>
                </a:solidFill>
              </a:rPr>
              <a:t>, což Selection Sort nativně neposkytuje.</a:t>
            </a:r>
          </a:p>
          <a:p>
            <a:endParaRPr lang="cs-CZ">
              <a:solidFill>
                <a:schemeClr val="bg1"/>
              </a:solidFill>
            </a:endParaRPr>
          </a:p>
          <a:p>
            <a:pPr lvl="1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D09AEC8-566D-EFAF-7DC2-3AEE4C73A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27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40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636</Words>
  <Application>Microsoft Office PowerPoint</Application>
  <PresentationFormat>Širokoúhlá obrazovka</PresentationFormat>
  <Paragraphs>122</Paragraphs>
  <Slides>9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Josefin Slab</vt:lpstr>
      <vt:lpstr>Unna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 Hajek</dc:creator>
  <cp:lastModifiedBy>Filip Hajek</cp:lastModifiedBy>
  <cp:revision>1</cp:revision>
  <dcterms:created xsi:type="dcterms:W3CDTF">2024-11-23T13:42:19Z</dcterms:created>
  <dcterms:modified xsi:type="dcterms:W3CDTF">2024-11-23T13:48:54Z</dcterms:modified>
</cp:coreProperties>
</file>